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8229600" cx="14630400"/>
  <p:notesSz cx="8229600" cy="14630400"/>
  <p:embeddedFontLst>
    <p:embeddedFont>
      <p:font typeface="Asar"/>
      <p:regular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592">
          <p15:clr>
            <a:srgbClr val="000000"/>
          </p15:clr>
        </p15:guide>
        <p15:guide id="2" pos="4608">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592" orient="horz"/>
        <p:guide pos="4608"/>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Asar-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565525" cy="73183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4660900" y="0"/>
            <a:ext cx="3567113" cy="73183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822325" y="6950075"/>
            <a:ext cx="6584950" cy="6583363"/>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13896975"/>
            <a:ext cx="3565525" cy="730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4660900" y="13896975"/>
            <a:ext cx="3567113" cy="73025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1: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 name="Google Shape;61;p1:notes"/>
          <p:cNvSpPr txBox="1"/>
          <p:nvPr>
            <p:ph idx="1" type="body"/>
          </p:nvPr>
        </p:nvSpPr>
        <p:spPr>
          <a:xfrm>
            <a:off x="822325" y="6950075"/>
            <a:ext cx="6584950" cy="65833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 name="Google Shape;62;p1:notes"/>
          <p:cNvSpPr txBox="1"/>
          <p:nvPr>
            <p:ph idx="12" type="sldNum"/>
          </p:nvPr>
        </p:nvSpPr>
        <p:spPr>
          <a:xfrm>
            <a:off x="4660900" y="13896975"/>
            <a:ext cx="3567113" cy="73025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0: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p10:notes"/>
          <p:cNvSpPr txBox="1"/>
          <p:nvPr>
            <p:ph idx="1" type="body"/>
          </p:nvPr>
        </p:nvSpPr>
        <p:spPr>
          <a:xfrm>
            <a:off x="822325" y="6950075"/>
            <a:ext cx="6584950" cy="65833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10:notes"/>
          <p:cNvSpPr txBox="1"/>
          <p:nvPr>
            <p:ph idx="12" type="sldNum"/>
          </p:nvPr>
        </p:nvSpPr>
        <p:spPr>
          <a:xfrm>
            <a:off x="4660900" y="13896975"/>
            <a:ext cx="3567113" cy="73025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1: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p11:notes"/>
          <p:cNvSpPr txBox="1"/>
          <p:nvPr>
            <p:ph idx="1" type="body"/>
          </p:nvPr>
        </p:nvSpPr>
        <p:spPr>
          <a:xfrm>
            <a:off x="822325" y="6950075"/>
            <a:ext cx="6584950" cy="65833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11:notes"/>
          <p:cNvSpPr txBox="1"/>
          <p:nvPr>
            <p:ph idx="12" type="sldNum"/>
          </p:nvPr>
        </p:nvSpPr>
        <p:spPr>
          <a:xfrm>
            <a:off x="4660900" y="13896975"/>
            <a:ext cx="3567113" cy="73025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2: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p12:notes"/>
          <p:cNvSpPr txBox="1"/>
          <p:nvPr>
            <p:ph idx="1" type="body"/>
          </p:nvPr>
        </p:nvSpPr>
        <p:spPr>
          <a:xfrm>
            <a:off x="822325" y="6950075"/>
            <a:ext cx="6584950" cy="65833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p12:notes"/>
          <p:cNvSpPr txBox="1"/>
          <p:nvPr>
            <p:ph idx="12" type="sldNum"/>
          </p:nvPr>
        </p:nvSpPr>
        <p:spPr>
          <a:xfrm>
            <a:off x="4660900" y="13896975"/>
            <a:ext cx="3567113" cy="73025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3:notes"/>
          <p:cNvSpPr txBox="1"/>
          <p:nvPr>
            <p:ph idx="1" type="body"/>
          </p:nvPr>
        </p:nvSpPr>
        <p:spPr>
          <a:xfrm>
            <a:off x="822325" y="6950075"/>
            <a:ext cx="6584950" cy="658336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13: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2: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 name="Google Shape;70;p2:notes"/>
          <p:cNvSpPr txBox="1"/>
          <p:nvPr>
            <p:ph idx="1" type="body"/>
          </p:nvPr>
        </p:nvSpPr>
        <p:spPr>
          <a:xfrm>
            <a:off x="822325" y="6950075"/>
            <a:ext cx="6584950" cy="65833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 name="Google Shape;71;p2:notes"/>
          <p:cNvSpPr txBox="1"/>
          <p:nvPr>
            <p:ph idx="12" type="sldNum"/>
          </p:nvPr>
        </p:nvSpPr>
        <p:spPr>
          <a:xfrm>
            <a:off x="4660900" y="13896975"/>
            <a:ext cx="3567113" cy="73025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3: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 name="Google Shape;80;p3:notes"/>
          <p:cNvSpPr txBox="1"/>
          <p:nvPr>
            <p:ph idx="1" type="body"/>
          </p:nvPr>
        </p:nvSpPr>
        <p:spPr>
          <a:xfrm>
            <a:off x="822325" y="6950075"/>
            <a:ext cx="6584950" cy="65833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 name="Google Shape;81;p3:notes"/>
          <p:cNvSpPr txBox="1"/>
          <p:nvPr>
            <p:ph idx="12" type="sldNum"/>
          </p:nvPr>
        </p:nvSpPr>
        <p:spPr>
          <a:xfrm>
            <a:off x="4660900" y="13896975"/>
            <a:ext cx="3567113" cy="73025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4: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4:notes"/>
          <p:cNvSpPr txBox="1"/>
          <p:nvPr>
            <p:ph idx="1" type="body"/>
          </p:nvPr>
        </p:nvSpPr>
        <p:spPr>
          <a:xfrm>
            <a:off x="822325" y="6950075"/>
            <a:ext cx="6584950" cy="65833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4:notes"/>
          <p:cNvSpPr txBox="1"/>
          <p:nvPr>
            <p:ph idx="12" type="sldNum"/>
          </p:nvPr>
        </p:nvSpPr>
        <p:spPr>
          <a:xfrm>
            <a:off x="4660900" y="13896975"/>
            <a:ext cx="3567113" cy="73025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5: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p5:notes"/>
          <p:cNvSpPr txBox="1"/>
          <p:nvPr>
            <p:ph idx="1" type="body"/>
          </p:nvPr>
        </p:nvSpPr>
        <p:spPr>
          <a:xfrm>
            <a:off x="822325" y="6950075"/>
            <a:ext cx="6584950" cy="65833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p5:notes"/>
          <p:cNvSpPr txBox="1"/>
          <p:nvPr>
            <p:ph idx="12" type="sldNum"/>
          </p:nvPr>
        </p:nvSpPr>
        <p:spPr>
          <a:xfrm>
            <a:off x="4660900" y="13896975"/>
            <a:ext cx="3567113" cy="73025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6: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p6:notes"/>
          <p:cNvSpPr txBox="1"/>
          <p:nvPr>
            <p:ph idx="1" type="body"/>
          </p:nvPr>
        </p:nvSpPr>
        <p:spPr>
          <a:xfrm>
            <a:off x="822325" y="6950075"/>
            <a:ext cx="6584950" cy="65833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6:notes"/>
          <p:cNvSpPr txBox="1"/>
          <p:nvPr>
            <p:ph idx="12" type="sldNum"/>
          </p:nvPr>
        </p:nvSpPr>
        <p:spPr>
          <a:xfrm>
            <a:off x="4660900" y="13896975"/>
            <a:ext cx="3567113" cy="73025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7: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p7:notes"/>
          <p:cNvSpPr txBox="1"/>
          <p:nvPr>
            <p:ph idx="1" type="body"/>
          </p:nvPr>
        </p:nvSpPr>
        <p:spPr>
          <a:xfrm>
            <a:off x="822325" y="6950075"/>
            <a:ext cx="6584950" cy="65833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7:notes"/>
          <p:cNvSpPr txBox="1"/>
          <p:nvPr>
            <p:ph idx="12" type="sldNum"/>
          </p:nvPr>
        </p:nvSpPr>
        <p:spPr>
          <a:xfrm>
            <a:off x="4660900" y="13896975"/>
            <a:ext cx="3567113" cy="73025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8: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p8:notes"/>
          <p:cNvSpPr txBox="1"/>
          <p:nvPr>
            <p:ph idx="1" type="body"/>
          </p:nvPr>
        </p:nvSpPr>
        <p:spPr>
          <a:xfrm>
            <a:off x="822325" y="6950075"/>
            <a:ext cx="6584950" cy="65833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p8:notes"/>
          <p:cNvSpPr txBox="1"/>
          <p:nvPr>
            <p:ph idx="12" type="sldNum"/>
          </p:nvPr>
        </p:nvSpPr>
        <p:spPr>
          <a:xfrm>
            <a:off x="4660900" y="13896975"/>
            <a:ext cx="3567113" cy="73025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9: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p9:notes"/>
          <p:cNvSpPr txBox="1"/>
          <p:nvPr>
            <p:ph idx="1" type="body"/>
          </p:nvPr>
        </p:nvSpPr>
        <p:spPr>
          <a:xfrm>
            <a:off x="822325" y="6950075"/>
            <a:ext cx="6584950" cy="65833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9:notes"/>
          <p:cNvSpPr txBox="1"/>
          <p:nvPr>
            <p:ph idx="12" type="sldNum"/>
          </p:nvPr>
        </p:nvSpPr>
        <p:spPr>
          <a:xfrm>
            <a:off x="4660900" y="13896975"/>
            <a:ext cx="3567113" cy="73025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pic>
        <p:nvPicPr>
          <p:cNvPr descr="preencoded.png" id="11" name="Google Shape;11;p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2" name="Google Shape;12;p2"/>
          <p:cNvSpPr/>
          <p:nvPr/>
        </p:nvSpPr>
        <p:spPr>
          <a:xfrm>
            <a:off x="0" y="0"/>
            <a:ext cx="14630400" cy="8229600"/>
          </a:xfrm>
          <a:prstGeom prst="rect">
            <a:avLst/>
          </a:prstGeom>
          <a:solidFill>
            <a:srgbClr val="09151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2">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46" name="Shape 46"/>
        <p:cNvGrpSpPr/>
        <p:nvPr/>
      </p:nvGrpSpPr>
      <p:grpSpPr>
        <a:xfrm>
          <a:off x="0" y="0"/>
          <a:ext cx="0" cy="0"/>
          <a:chOff x="0" y="0"/>
          <a:chExt cx="0" cy="0"/>
        </a:xfrm>
      </p:grpSpPr>
      <p:pic>
        <p:nvPicPr>
          <p:cNvPr descr="preencoded.png" id="47" name="Google Shape;47;p11"/>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8" name="Google Shape;48;p11"/>
          <p:cNvSpPr/>
          <p:nvPr/>
        </p:nvSpPr>
        <p:spPr>
          <a:xfrm>
            <a:off x="0" y="0"/>
            <a:ext cx="14630400" cy="8229600"/>
          </a:xfrm>
          <a:prstGeom prst="rect">
            <a:avLst/>
          </a:prstGeom>
          <a:solidFill>
            <a:srgbClr val="09151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9" name="Google Shape;49;p11">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1 master">
  <p:cSld name="Slide 11 master">
    <p:spTree>
      <p:nvGrpSpPr>
        <p:cNvPr id="50" name="Shape 50"/>
        <p:cNvGrpSpPr/>
        <p:nvPr/>
      </p:nvGrpSpPr>
      <p:grpSpPr>
        <a:xfrm>
          <a:off x="0" y="0"/>
          <a:ext cx="0" cy="0"/>
          <a:chOff x="0" y="0"/>
          <a:chExt cx="0" cy="0"/>
        </a:xfrm>
      </p:grpSpPr>
      <p:pic>
        <p:nvPicPr>
          <p:cNvPr descr="preencoded.png" id="51" name="Google Shape;51;p1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52" name="Google Shape;52;p12"/>
          <p:cNvSpPr/>
          <p:nvPr/>
        </p:nvSpPr>
        <p:spPr>
          <a:xfrm>
            <a:off x="0" y="0"/>
            <a:ext cx="14630400" cy="8229600"/>
          </a:xfrm>
          <a:prstGeom prst="rect">
            <a:avLst/>
          </a:prstGeom>
          <a:solidFill>
            <a:srgbClr val="09151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3" name="Google Shape;53;p12">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2 master">
  <p:cSld name="Slide 12 master">
    <p:spTree>
      <p:nvGrpSpPr>
        <p:cNvPr id="54" name="Shape 54"/>
        <p:cNvGrpSpPr/>
        <p:nvPr/>
      </p:nvGrpSpPr>
      <p:grpSpPr>
        <a:xfrm>
          <a:off x="0" y="0"/>
          <a:ext cx="0" cy="0"/>
          <a:chOff x="0" y="0"/>
          <a:chExt cx="0" cy="0"/>
        </a:xfrm>
      </p:grpSpPr>
      <p:pic>
        <p:nvPicPr>
          <p:cNvPr descr="preencoded.png" id="55" name="Google Shape;55;p1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56" name="Google Shape;56;p13"/>
          <p:cNvSpPr/>
          <p:nvPr/>
        </p:nvSpPr>
        <p:spPr>
          <a:xfrm>
            <a:off x="0" y="0"/>
            <a:ext cx="14630400" cy="8229600"/>
          </a:xfrm>
          <a:prstGeom prst="rect">
            <a:avLst/>
          </a:prstGeom>
          <a:solidFill>
            <a:srgbClr val="09151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7" name="Google Shape;57;p13">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58" name="Shape 5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4" name="Shape 14"/>
        <p:cNvGrpSpPr/>
        <p:nvPr/>
      </p:nvGrpSpPr>
      <p:grpSpPr>
        <a:xfrm>
          <a:off x="0" y="0"/>
          <a:ext cx="0" cy="0"/>
          <a:chOff x="0" y="0"/>
          <a:chExt cx="0" cy="0"/>
        </a:xfrm>
      </p:grpSpPr>
      <p:pic>
        <p:nvPicPr>
          <p:cNvPr descr="preencoded.png" id="15" name="Google Shape;15;p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6" name="Google Shape;16;p3"/>
          <p:cNvSpPr/>
          <p:nvPr/>
        </p:nvSpPr>
        <p:spPr>
          <a:xfrm>
            <a:off x="0" y="0"/>
            <a:ext cx="14630400" cy="8229600"/>
          </a:xfrm>
          <a:prstGeom prst="rect">
            <a:avLst/>
          </a:prstGeom>
          <a:solidFill>
            <a:srgbClr val="09151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3">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8" name="Shape 18"/>
        <p:cNvGrpSpPr/>
        <p:nvPr/>
      </p:nvGrpSpPr>
      <p:grpSpPr>
        <a:xfrm>
          <a:off x="0" y="0"/>
          <a:ext cx="0" cy="0"/>
          <a:chOff x="0" y="0"/>
          <a:chExt cx="0" cy="0"/>
        </a:xfrm>
      </p:grpSpPr>
      <p:pic>
        <p:nvPicPr>
          <p:cNvPr descr="preencoded.png" id="19" name="Google Shape;19;p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0" name="Google Shape;20;p4"/>
          <p:cNvSpPr/>
          <p:nvPr/>
        </p:nvSpPr>
        <p:spPr>
          <a:xfrm>
            <a:off x="0" y="0"/>
            <a:ext cx="14630400" cy="8229600"/>
          </a:xfrm>
          <a:prstGeom prst="rect">
            <a:avLst/>
          </a:prstGeom>
          <a:solidFill>
            <a:srgbClr val="09151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4">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22" name="Shape 22"/>
        <p:cNvGrpSpPr/>
        <p:nvPr/>
      </p:nvGrpSpPr>
      <p:grpSpPr>
        <a:xfrm>
          <a:off x="0" y="0"/>
          <a:ext cx="0" cy="0"/>
          <a:chOff x="0" y="0"/>
          <a:chExt cx="0" cy="0"/>
        </a:xfrm>
      </p:grpSpPr>
      <p:pic>
        <p:nvPicPr>
          <p:cNvPr descr="preencoded.png" id="23" name="Google Shape;23;p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4" name="Google Shape;24;p5"/>
          <p:cNvSpPr/>
          <p:nvPr/>
        </p:nvSpPr>
        <p:spPr>
          <a:xfrm>
            <a:off x="0" y="0"/>
            <a:ext cx="14630400" cy="8229600"/>
          </a:xfrm>
          <a:prstGeom prst="rect">
            <a:avLst/>
          </a:prstGeom>
          <a:solidFill>
            <a:srgbClr val="09151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5">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6" name="Shape 26"/>
        <p:cNvGrpSpPr/>
        <p:nvPr/>
      </p:nvGrpSpPr>
      <p:grpSpPr>
        <a:xfrm>
          <a:off x="0" y="0"/>
          <a:ext cx="0" cy="0"/>
          <a:chOff x="0" y="0"/>
          <a:chExt cx="0" cy="0"/>
        </a:xfrm>
      </p:grpSpPr>
      <p:pic>
        <p:nvPicPr>
          <p:cNvPr descr="preencoded.png" id="27" name="Google Shape;27;p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8" name="Google Shape;28;p6"/>
          <p:cNvSpPr/>
          <p:nvPr/>
        </p:nvSpPr>
        <p:spPr>
          <a:xfrm>
            <a:off x="0" y="0"/>
            <a:ext cx="14630400" cy="8229600"/>
          </a:xfrm>
          <a:prstGeom prst="rect">
            <a:avLst/>
          </a:prstGeom>
          <a:solidFill>
            <a:srgbClr val="09151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6">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30" name="Shape 30"/>
        <p:cNvGrpSpPr/>
        <p:nvPr/>
      </p:nvGrpSpPr>
      <p:grpSpPr>
        <a:xfrm>
          <a:off x="0" y="0"/>
          <a:ext cx="0" cy="0"/>
          <a:chOff x="0" y="0"/>
          <a:chExt cx="0" cy="0"/>
        </a:xfrm>
      </p:grpSpPr>
      <p:pic>
        <p:nvPicPr>
          <p:cNvPr descr="preencoded.png" id="31" name="Google Shape;31;p7"/>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2" name="Google Shape;32;p7"/>
          <p:cNvSpPr/>
          <p:nvPr/>
        </p:nvSpPr>
        <p:spPr>
          <a:xfrm>
            <a:off x="0" y="0"/>
            <a:ext cx="14630400" cy="8229600"/>
          </a:xfrm>
          <a:prstGeom prst="rect">
            <a:avLst/>
          </a:prstGeom>
          <a:solidFill>
            <a:srgbClr val="09151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7">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34" name="Shape 34"/>
        <p:cNvGrpSpPr/>
        <p:nvPr/>
      </p:nvGrpSpPr>
      <p:grpSpPr>
        <a:xfrm>
          <a:off x="0" y="0"/>
          <a:ext cx="0" cy="0"/>
          <a:chOff x="0" y="0"/>
          <a:chExt cx="0" cy="0"/>
        </a:xfrm>
      </p:grpSpPr>
      <p:pic>
        <p:nvPicPr>
          <p:cNvPr descr="preencoded.png" id="35" name="Google Shape;35;p8"/>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6" name="Google Shape;36;p8"/>
          <p:cNvSpPr/>
          <p:nvPr/>
        </p:nvSpPr>
        <p:spPr>
          <a:xfrm>
            <a:off x="0" y="0"/>
            <a:ext cx="14630400" cy="8229600"/>
          </a:xfrm>
          <a:prstGeom prst="rect">
            <a:avLst/>
          </a:prstGeom>
          <a:solidFill>
            <a:srgbClr val="09151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8">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8" name="Shape 38"/>
        <p:cNvGrpSpPr/>
        <p:nvPr/>
      </p:nvGrpSpPr>
      <p:grpSpPr>
        <a:xfrm>
          <a:off x="0" y="0"/>
          <a:ext cx="0" cy="0"/>
          <a:chOff x="0" y="0"/>
          <a:chExt cx="0" cy="0"/>
        </a:xfrm>
      </p:grpSpPr>
      <p:pic>
        <p:nvPicPr>
          <p:cNvPr descr="preencoded.png" id="39" name="Google Shape;39;p9"/>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0" name="Google Shape;40;p9"/>
          <p:cNvSpPr/>
          <p:nvPr/>
        </p:nvSpPr>
        <p:spPr>
          <a:xfrm>
            <a:off x="0" y="0"/>
            <a:ext cx="14630400" cy="8229600"/>
          </a:xfrm>
          <a:prstGeom prst="rect">
            <a:avLst/>
          </a:prstGeom>
          <a:solidFill>
            <a:srgbClr val="09151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9">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42" name="Shape 42"/>
        <p:cNvGrpSpPr/>
        <p:nvPr/>
      </p:nvGrpSpPr>
      <p:grpSpPr>
        <a:xfrm>
          <a:off x="0" y="0"/>
          <a:ext cx="0" cy="0"/>
          <a:chOff x="0" y="0"/>
          <a:chExt cx="0" cy="0"/>
        </a:xfrm>
      </p:grpSpPr>
      <p:pic>
        <p:nvPicPr>
          <p:cNvPr descr="preencoded.png" id="43" name="Google Shape;43;p10"/>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4" name="Google Shape;44;p10"/>
          <p:cNvSpPr/>
          <p:nvPr/>
        </p:nvSpPr>
        <p:spPr>
          <a:xfrm>
            <a:off x="0" y="0"/>
            <a:ext cx="14630400" cy="8229600"/>
          </a:xfrm>
          <a:prstGeom prst="rect">
            <a:avLst/>
          </a:prstGeom>
          <a:solidFill>
            <a:srgbClr val="09151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5" name="Google Shape;45;p10">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11.png"/><Relationship Id="rId5"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hyperlink" Target="https://www.kaggle.com/datasets/elakiricoder/gender-classification-datase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5.png"/><Relationship Id="rId7"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descr="preencoded.png" id="64" name="Google Shape;64;p15"/>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65" name="Google Shape;65;p15"/>
          <p:cNvSpPr/>
          <p:nvPr/>
        </p:nvSpPr>
        <p:spPr>
          <a:xfrm>
            <a:off x="863798" y="1188720"/>
            <a:ext cx="7416403" cy="3193256"/>
          </a:xfrm>
          <a:prstGeom prst="rect">
            <a:avLst/>
          </a:prstGeom>
          <a:noFill/>
          <a:ln>
            <a:noFill/>
          </a:ln>
        </p:spPr>
        <p:txBody>
          <a:bodyPr anchorCtr="0" anchor="t" bIns="0" lIns="0" spcFirstLastPara="1" rIns="0" wrap="square" tIns="0">
            <a:noAutofit/>
          </a:bodyPr>
          <a:lstStyle/>
          <a:p>
            <a:pPr indent="0" lvl="0" marL="0" marR="0" rtl="0" algn="l">
              <a:lnSpc>
                <a:spcPct val="124626"/>
              </a:lnSpc>
              <a:spcBef>
                <a:spcPts val="0"/>
              </a:spcBef>
              <a:spcAft>
                <a:spcPts val="0"/>
              </a:spcAft>
              <a:buClr>
                <a:srgbClr val="F5F0F0"/>
              </a:buClr>
              <a:buSzPts val="6700"/>
              <a:buFont typeface="Asar"/>
              <a:buNone/>
            </a:pPr>
            <a:r>
              <a:rPr b="0" i="0" lang="en-US" sz="6700" u="none" cap="none" strike="noStrike">
                <a:solidFill>
                  <a:srgbClr val="F5F0F0"/>
                </a:solidFill>
                <a:latin typeface="Asar"/>
                <a:ea typeface="Asar"/>
                <a:cs typeface="Asar"/>
                <a:sym typeface="Asar"/>
              </a:rPr>
              <a:t>Gender Classification Project</a:t>
            </a:r>
            <a:endParaRPr b="0" i="0" sz="6700" u="none" cap="none" strike="noStrike">
              <a:solidFill>
                <a:schemeClr val="dk1"/>
              </a:solidFill>
              <a:latin typeface="Calibri"/>
              <a:ea typeface="Calibri"/>
              <a:cs typeface="Calibri"/>
              <a:sym typeface="Calibri"/>
            </a:endParaRPr>
          </a:p>
        </p:txBody>
      </p:sp>
      <p:sp>
        <p:nvSpPr>
          <p:cNvPr id="66" name="Google Shape;66;p15"/>
          <p:cNvSpPr/>
          <p:nvPr/>
        </p:nvSpPr>
        <p:spPr>
          <a:xfrm>
            <a:off x="863798" y="4752142"/>
            <a:ext cx="7416403" cy="1579245"/>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E2E6E9"/>
              </a:buClr>
              <a:buSzPts val="1900"/>
              <a:buFont typeface="Asar"/>
              <a:buNone/>
            </a:pPr>
            <a:r>
              <a:rPr b="0" i="0" lang="en-US" sz="1900" u="none" cap="none" strike="noStrike">
                <a:solidFill>
                  <a:srgbClr val="E2E6E9"/>
                </a:solidFill>
                <a:latin typeface="Asar"/>
                <a:ea typeface="Asar"/>
                <a:cs typeface="Asar"/>
                <a:sym typeface="Asar"/>
              </a:rPr>
              <a:t>This presentation explores a gender classification project using machine learning and deep learning models. It covers the project from data preprocessing through model evaluation and comparison, providing insights into model performance and future directions.</a:t>
            </a:r>
            <a:endParaRPr b="0" i="0" sz="1900" u="none" cap="none" strike="noStrike">
              <a:solidFill>
                <a:schemeClr val="dk1"/>
              </a:solidFill>
              <a:latin typeface="Calibri"/>
              <a:ea typeface="Calibri"/>
              <a:cs typeface="Calibri"/>
              <a:sym typeface="Calibri"/>
            </a:endParaRPr>
          </a:p>
        </p:txBody>
      </p:sp>
      <p:sp>
        <p:nvSpPr>
          <p:cNvPr id="67" name="Google Shape;67;p15"/>
          <p:cNvSpPr/>
          <p:nvPr/>
        </p:nvSpPr>
        <p:spPr>
          <a:xfrm>
            <a:off x="863797" y="6557051"/>
            <a:ext cx="7416403" cy="476052"/>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chemeClr val="lt1"/>
              </a:buClr>
              <a:buSzPts val="1900"/>
              <a:buFont typeface="Calibri"/>
              <a:buNone/>
            </a:pPr>
            <a:r>
              <a:rPr b="0" i="0" lang="en-US" sz="1900" u="none" cap="none" strike="noStrike">
                <a:solidFill>
                  <a:schemeClr val="lt1"/>
                </a:solidFill>
                <a:latin typeface="Calibri"/>
                <a:ea typeface="Calibri"/>
                <a:cs typeface="Calibri"/>
                <a:sym typeface="Calibri"/>
              </a:rPr>
              <a:t>-- Tanishq Mahajan</a:t>
            </a:r>
            <a:endParaRPr b="0" i="0" sz="1900" u="none" cap="none" strike="noStrike">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4"/>
          <p:cNvSpPr/>
          <p:nvPr/>
        </p:nvSpPr>
        <p:spPr>
          <a:xfrm>
            <a:off x="863798" y="821412"/>
            <a:ext cx="9421416" cy="771287"/>
          </a:xfrm>
          <a:prstGeom prst="rect">
            <a:avLst/>
          </a:prstGeom>
          <a:noFill/>
          <a:ln>
            <a:noFill/>
          </a:ln>
        </p:spPr>
        <p:txBody>
          <a:bodyPr anchorCtr="0" anchor="t" bIns="0" lIns="0" spcFirstLastPara="1" rIns="0" wrap="square" tIns="0">
            <a:noAutofit/>
          </a:bodyPr>
          <a:lstStyle/>
          <a:p>
            <a:pPr indent="0" lvl="0" marL="0" marR="0" rtl="0" algn="l">
              <a:lnSpc>
                <a:spcPct val="124742"/>
              </a:lnSpc>
              <a:spcBef>
                <a:spcPts val="0"/>
              </a:spcBef>
              <a:spcAft>
                <a:spcPts val="0"/>
              </a:spcAft>
              <a:buClr>
                <a:srgbClr val="F5F0F0"/>
              </a:buClr>
              <a:buSzPts val="4850"/>
              <a:buFont typeface="Asar"/>
              <a:buNone/>
            </a:pPr>
            <a:r>
              <a:rPr b="0" i="0" lang="en-US" sz="4850" u="none" cap="none" strike="noStrike">
                <a:solidFill>
                  <a:srgbClr val="F5F0F0"/>
                </a:solidFill>
                <a:latin typeface="Asar"/>
                <a:ea typeface="Asar"/>
                <a:cs typeface="Asar"/>
                <a:sym typeface="Asar"/>
              </a:rPr>
              <a:t>Comparison of Model Performances</a:t>
            </a:r>
            <a:endParaRPr b="0" i="0" sz="4850" u="none" cap="none" strike="noStrike">
              <a:solidFill>
                <a:schemeClr val="dk1"/>
              </a:solidFill>
              <a:latin typeface="Calibri"/>
              <a:ea typeface="Calibri"/>
              <a:cs typeface="Calibri"/>
              <a:sym typeface="Calibri"/>
            </a:endParaRPr>
          </a:p>
        </p:txBody>
      </p:sp>
      <p:pic>
        <p:nvPicPr>
          <p:cNvPr descr="preencoded.png" id="217" name="Google Shape;217;p24"/>
          <p:cNvPicPr preferRelativeResize="0"/>
          <p:nvPr/>
        </p:nvPicPr>
        <p:blipFill rotWithShape="1">
          <a:blip r:embed="rId3">
            <a:alphaModFix/>
          </a:blip>
          <a:srcRect b="0" l="0" r="0" t="0"/>
          <a:stretch/>
        </p:blipFill>
        <p:spPr>
          <a:xfrm>
            <a:off x="863798" y="2086332"/>
            <a:ext cx="4054078" cy="2505551"/>
          </a:xfrm>
          <a:prstGeom prst="rect">
            <a:avLst/>
          </a:prstGeom>
          <a:noFill/>
          <a:ln>
            <a:noFill/>
          </a:ln>
        </p:spPr>
      </p:pic>
      <p:sp>
        <p:nvSpPr>
          <p:cNvPr id="218" name="Google Shape;218;p24"/>
          <p:cNvSpPr/>
          <p:nvPr/>
        </p:nvSpPr>
        <p:spPr>
          <a:xfrm>
            <a:off x="863798" y="4900374"/>
            <a:ext cx="3085386" cy="385524"/>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2E6E9"/>
              </a:buClr>
              <a:buSzPts val="2400"/>
              <a:buFont typeface="Asar"/>
              <a:buNone/>
            </a:pPr>
            <a:r>
              <a:rPr b="0" i="0" lang="en-US" sz="2400" u="none" cap="none" strike="noStrike">
                <a:solidFill>
                  <a:srgbClr val="E2E6E9"/>
                </a:solidFill>
                <a:latin typeface="Asar"/>
                <a:ea typeface="Asar"/>
                <a:cs typeface="Asar"/>
                <a:sym typeface="Asar"/>
              </a:rPr>
              <a:t>Best Performing Model</a:t>
            </a:r>
            <a:endParaRPr b="0" i="0" sz="2400" u="none" cap="none" strike="noStrike">
              <a:solidFill>
                <a:schemeClr val="dk1"/>
              </a:solidFill>
              <a:latin typeface="Calibri"/>
              <a:ea typeface="Calibri"/>
              <a:cs typeface="Calibri"/>
              <a:sym typeface="Calibri"/>
            </a:endParaRPr>
          </a:p>
        </p:txBody>
      </p:sp>
      <p:sp>
        <p:nvSpPr>
          <p:cNvPr id="219" name="Google Shape;219;p24"/>
          <p:cNvSpPr/>
          <p:nvPr/>
        </p:nvSpPr>
        <p:spPr>
          <a:xfrm>
            <a:off x="863798" y="5433893"/>
            <a:ext cx="4054078" cy="1974056"/>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None/>
            </a:pPr>
            <a:r>
              <a:rPr b="0" i="0" lang="en-US" sz="1900" u="none" cap="none" strike="noStrike">
                <a:solidFill>
                  <a:srgbClr val="E2E6E9"/>
                </a:solidFill>
                <a:latin typeface="Asar"/>
                <a:ea typeface="Asar"/>
                <a:cs typeface="Asar"/>
                <a:sym typeface="Asar"/>
              </a:rPr>
              <a:t>The Machine learning model based on Random Forest consistently outperformed other models, achieving higher accuracy and robustness.</a:t>
            </a:r>
            <a:endParaRPr/>
          </a:p>
        </p:txBody>
      </p:sp>
      <p:pic>
        <p:nvPicPr>
          <p:cNvPr descr="preencoded.png" id="220" name="Google Shape;220;p24"/>
          <p:cNvPicPr preferRelativeResize="0"/>
          <p:nvPr/>
        </p:nvPicPr>
        <p:blipFill rotWithShape="1">
          <a:blip r:embed="rId4">
            <a:alphaModFix/>
          </a:blip>
          <a:srcRect b="0" l="0" r="0" t="0"/>
          <a:stretch/>
        </p:blipFill>
        <p:spPr>
          <a:xfrm>
            <a:off x="5288042" y="2086332"/>
            <a:ext cx="4054197" cy="2505670"/>
          </a:xfrm>
          <a:prstGeom prst="rect">
            <a:avLst/>
          </a:prstGeom>
          <a:noFill/>
          <a:ln>
            <a:noFill/>
          </a:ln>
        </p:spPr>
      </p:pic>
      <p:sp>
        <p:nvSpPr>
          <p:cNvPr id="221" name="Google Shape;221;p24"/>
          <p:cNvSpPr/>
          <p:nvPr/>
        </p:nvSpPr>
        <p:spPr>
          <a:xfrm>
            <a:off x="5288042" y="4900493"/>
            <a:ext cx="3085386" cy="385524"/>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2E6E9"/>
              </a:buClr>
              <a:buSzPts val="2400"/>
              <a:buFont typeface="Asar"/>
              <a:buNone/>
            </a:pPr>
            <a:r>
              <a:rPr b="0" i="0" lang="en-US" sz="2400" u="none" cap="none" strike="noStrike">
                <a:solidFill>
                  <a:srgbClr val="E2E6E9"/>
                </a:solidFill>
                <a:latin typeface="Asar"/>
                <a:ea typeface="Asar"/>
                <a:cs typeface="Asar"/>
                <a:sym typeface="Asar"/>
              </a:rPr>
              <a:t>Performance Analysis</a:t>
            </a:r>
            <a:endParaRPr b="0" i="0" sz="2400" u="none" cap="none" strike="noStrike">
              <a:solidFill>
                <a:schemeClr val="dk1"/>
              </a:solidFill>
              <a:latin typeface="Calibri"/>
              <a:ea typeface="Calibri"/>
              <a:cs typeface="Calibri"/>
              <a:sym typeface="Calibri"/>
            </a:endParaRPr>
          </a:p>
        </p:txBody>
      </p:sp>
      <p:sp>
        <p:nvSpPr>
          <p:cNvPr id="222" name="Google Shape;222;p24"/>
          <p:cNvSpPr/>
          <p:nvPr/>
        </p:nvSpPr>
        <p:spPr>
          <a:xfrm>
            <a:off x="5288042" y="5434013"/>
            <a:ext cx="4054197" cy="1974056"/>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E2E6E9"/>
              </a:buClr>
              <a:buSzPts val="1900"/>
              <a:buFont typeface="Asar"/>
              <a:buNone/>
            </a:pPr>
            <a:r>
              <a:rPr b="0" i="0" lang="en-US" sz="1900" u="none" cap="none" strike="noStrike">
                <a:solidFill>
                  <a:srgbClr val="E2E6E9"/>
                </a:solidFill>
                <a:latin typeface="Asar"/>
                <a:ea typeface="Asar"/>
                <a:cs typeface="Asar"/>
                <a:sym typeface="Asar"/>
              </a:rPr>
              <a:t>We compared the performance of different models using metrics like accuracy, precision, recall, and F1-score, highlighting the model's strengths and weaknesses.</a:t>
            </a:r>
            <a:endParaRPr b="0" i="0" sz="1900" u="none" cap="none" strike="noStrike">
              <a:solidFill>
                <a:schemeClr val="dk1"/>
              </a:solidFill>
              <a:latin typeface="Calibri"/>
              <a:ea typeface="Calibri"/>
              <a:cs typeface="Calibri"/>
              <a:sym typeface="Calibri"/>
            </a:endParaRPr>
          </a:p>
        </p:txBody>
      </p:sp>
      <p:pic>
        <p:nvPicPr>
          <p:cNvPr descr="preencoded.png" id="223" name="Google Shape;223;p24"/>
          <p:cNvPicPr preferRelativeResize="0"/>
          <p:nvPr/>
        </p:nvPicPr>
        <p:blipFill rotWithShape="1">
          <a:blip r:embed="rId5">
            <a:alphaModFix/>
          </a:blip>
          <a:srcRect b="0" l="0" r="0" t="0"/>
          <a:stretch/>
        </p:blipFill>
        <p:spPr>
          <a:xfrm>
            <a:off x="9712404" y="2086332"/>
            <a:ext cx="4054197" cy="2505670"/>
          </a:xfrm>
          <a:prstGeom prst="rect">
            <a:avLst/>
          </a:prstGeom>
          <a:noFill/>
          <a:ln>
            <a:noFill/>
          </a:ln>
        </p:spPr>
      </p:pic>
      <p:sp>
        <p:nvSpPr>
          <p:cNvPr id="224" name="Google Shape;224;p24"/>
          <p:cNvSpPr/>
          <p:nvPr/>
        </p:nvSpPr>
        <p:spPr>
          <a:xfrm>
            <a:off x="9712404" y="4900493"/>
            <a:ext cx="3085386" cy="385524"/>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2E6E9"/>
              </a:buClr>
              <a:buSzPts val="2400"/>
              <a:buFont typeface="Asar"/>
              <a:buNone/>
            </a:pPr>
            <a:r>
              <a:rPr b="0" i="0" lang="en-US" sz="2400" u="none" cap="none" strike="noStrike">
                <a:solidFill>
                  <a:srgbClr val="E2E6E9"/>
                </a:solidFill>
                <a:latin typeface="Asar"/>
                <a:ea typeface="Asar"/>
                <a:cs typeface="Asar"/>
                <a:sym typeface="Asar"/>
              </a:rPr>
              <a:t>Visualization</a:t>
            </a:r>
            <a:endParaRPr b="0" i="0" sz="2400" u="none" cap="none" strike="noStrike">
              <a:solidFill>
                <a:schemeClr val="dk1"/>
              </a:solidFill>
              <a:latin typeface="Calibri"/>
              <a:ea typeface="Calibri"/>
              <a:cs typeface="Calibri"/>
              <a:sym typeface="Calibri"/>
            </a:endParaRPr>
          </a:p>
        </p:txBody>
      </p:sp>
      <p:sp>
        <p:nvSpPr>
          <p:cNvPr id="225" name="Google Shape;225;p24"/>
          <p:cNvSpPr/>
          <p:nvPr/>
        </p:nvSpPr>
        <p:spPr>
          <a:xfrm>
            <a:off x="9712404" y="5434013"/>
            <a:ext cx="4054197" cy="1974056"/>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None/>
            </a:pPr>
            <a:r>
              <a:rPr b="0" i="0" lang="en-US" sz="1900" u="none" cap="none" strike="noStrike">
                <a:solidFill>
                  <a:srgbClr val="E2E6E9"/>
                </a:solidFill>
                <a:latin typeface="Asar"/>
                <a:ea typeface="Asar"/>
                <a:cs typeface="Asar"/>
                <a:sym typeface="Asar"/>
              </a:rPr>
              <a:t>We visualized the model performances using confusion matrices, accuracy providing a clear visual representation of the model's strengths and limitations.</a:t>
            </a:r>
            <a:endParaRPr/>
          </a:p>
        </p:txBody>
      </p:sp>
      <p:sp>
        <p:nvSpPr>
          <p:cNvPr id="226" name="Google Shape;226;p24"/>
          <p:cNvSpPr/>
          <p:nvPr/>
        </p:nvSpPr>
        <p:spPr>
          <a:xfrm>
            <a:off x="12870225" y="7758825"/>
            <a:ext cx="1651800" cy="387900"/>
          </a:xfrm>
          <a:prstGeom prst="rect">
            <a:avLst/>
          </a:prstGeom>
          <a:solidFill>
            <a:srgbClr val="081318"/>
          </a:solidFill>
          <a:ln cap="flat" cmpd="sng" w="9525">
            <a:solidFill>
              <a:srgbClr val="08131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descr="preencoded.png" id="232" name="Google Shape;232;p25"/>
          <p:cNvPicPr preferRelativeResize="0"/>
          <p:nvPr/>
        </p:nvPicPr>
        <p:blipFill rotWithShape="1">
          <a:blip r:embed="rId3">
            <a:alphaModFix/>
          </a:blip>
          <a:srcRect b="0" l="0" r="0" t="0"/>
          <a:stretch/>
        </p:blipFill>
        <p:spPr>
          <a:xfrm>
            <a:off x="7315200" y="0"/>
            <a:ext cx="7315200" cy="8229600"/>
          </a:xfrm>
          <a:prstGeom prst="rect">
            <a:avLst/>
          </a:prstGeom>
          <a:noFill/>
          <a:ln>
            <a:noFill/>
          </a:ln>
        </p:spPr>
      </p:pic>
      <p:sp>
        <p:nvSpPr>
          <p:cNvPr id="233" name="Google Shape;233;p25"/>
          <p:cNvSpPr/>
          <p:nvPr/>
        </p:nvSpPr>
        <p:spPr>
          <a:xfrm>
            <a:off x="533995" y="420172"/>
            <a:ext cx="3930372" cy="476845"/>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5F0F0"/>
              </a:buClr>
              <a:buSzPts val="3000"/>
              <a:buFont typeface="Asar"/>
              <a:buNone/>
            </a:pPr>
            <a:r>
              <a:rPr b="0" i="0" lang="en-US" sz="3000" u="none" cap="none" strike="noStrike">
                <a:solidFill>
                  <a:srgbClr val="F5F0F0"/>
                </a:solidFill>
                <a:latin typeface="Asar"/>
                <a:ea typeface="Asar"/>
                <a:cs typeface="Asar"/>
                <a:sym typeface="Asar"/>
              </a:rPr>
              <a:t>Interpretation of Results</a:t>
            </a:r>
            <a:endParaRPr b="0" i="0" sz="3000" u="none" cap="none" strike="noStrike">
              <a:solidFill>
                <a:schemeClr val="dk1"/>
              </a:solidFill>
              <a:latin typeface="Calibri"/>
              <a:ea typeface="Calibri"/>
              <a:cs typeface="Calibri"/>
              <a:sym typeface="Calibri"/>
            </a:endParaRPr>
          </a:p>
        </p:txBody>
      </p:sp>
      <p:sp>
        <p:nvSpPr>
          <p:cNvPr id="234" name="Google Shape;234;p25"/>
          <p:cNvSpPr/>
          <p:nvPr/>
        </p:nvSpPr>
        <p:spPr>
          <a:xfrm>
            <a:off x="751403" y="1125855"/>
            <a:ext cx="22860" cy="6683454"/>
          </a:xfrm>
          <a:prstGeom prst="roundRect">
            <a:avLst>
              <a:gd fmla="val 280349" name="adj"/>
            </a:avLst>
          </a:prstGeom>
          <a:solidFill>
            <a:srgbClr val="194A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5"/>
          <p:cNvSpPr/>
          <p:nvPr/>
        </p:nvSpPr>
        <p:spPr>
          <a:xfrm>
            <a:off x="911602" y="1457563"/>
            <a:ext cx="533995" cy="22860"/>
          </a:xfrm>
          <a:prstGeom prst="roundRect">
            <a:avLst>
              <a:gd fmla="val 280349" name="adj"/>
            </a:avLst>
          </a:prstGeom>
          <a:solidFill>
            <a:srgbClr val="194A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5"/>
          <p:cNvSpPr/>
          <p:nvPr/>
        </p:nvSpPr>
        <p:spPr>
          <a:xfrm>
            <a:off x="591205" y="1297424"/>
            <a:ext cx="343257" cy="343257"/>
          </a:xfrm>
          <a:prstGeom prst="roundRect">
            <a:avLst>
              <a:gd fmla="val 18671" name="adj"/>
            </a:avLst>
          </a:prstGeom>
          <a:solidFill>
            <a:srgbClr val="003180"/>
          </a:solidFill>
          <a:ln cap="flat" cmpd="sng" w="9525">
            <a:solidFill>
              <a:srgbClr val="194A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5"/>
          <p:cNvSpPr/>
          <p:nvPr/>
        </p:nvSpPr>
        <p:spPr>
          <a:xfrm>
            <a:off x="710148" y="1354574"/>
            <a:ext cx="105251" cy="22883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2E6E9"/>
              </a:buClr>
              <a:buSzPts val="1800"/>
              <a:buFont typeface="Asar"/>
              <a:buNone/>
            </a:pPr>
            <a:r>
              <a:rPr b="0" i="0" lang="en-US" sz="1800" u="none" cap="none" strike="noStrike">
                <a:solidFill>
                  <a:srgbClr val="E2E6E9"/>
                </a:solidFill>
                <a:latin typeface="Asar"/>
                <a:ea typeface="Asar"/>
                <a:cs typeface="Asar"/>
                <a:sym typeface="Asar"/>
              </a:rPr>
              <a:t>1</a:t>
            </a:r>
            <a:endParaRPr b="0" i="0" sz="1800" u="none" cap="none" strike="noStrike">
              <a:solidFill>
                <a:schemeClr val="dk1"/>
              </a:solidFill>
              <a:latin typeface="Calibri"/>
              <a:ea typeface="Calibri"/>
              <a:cs typeface="Calibri"/>
              <a:sym typeface="Calibri"/>
            </a:endParaRPr>
          </a:p>
        </p:txBody>
      </p:sp>
      <p:sp>
        <p:nvSpPr>
          <p:cNvPr id="238" name="Google Shape;238;p25"/>
          <p:cNvSpPr/>
          <p:nvPr/>
        </p:nvSpPr>
        <p:spPr>
          <a:xfrm>
            <a:off x="1601986" y="1278374"/>
            <a:ext cx="1907262" cy="238363"/>
          </a:xfrm>
          <a:prstGeom prst="rect">
            <a:avLst/>
          </a:prstGeom>
          <a:noFill/>
          <a:ln>
            <a:noFill/>
          </a:ln>
        </p:spPr>
        <p:txBody>
          <a:bodyPr anchorCtr="0" anchor="t" bIns="0" lIns="0" spcFirstLastPara="1" rIns="0" wrap="square" tIns="0">
            <a:noAutofit/>
          </a:bodyPr>
          <a:lstStyle/>
          <a:p>
            <a:pPr indent="0" lvl="0" marL="0" marR="0" rtl="0" algn="l">
              <a:lnSpc>
                <a:spcPct val="102777"/>
              </a:lnSpc>
              <a:spcBef>
                <a:spcPts val="0"/>
              </a:spcBef>
              <a:spcAft>
                <a:spcPts val="0"/>
              </a:spcAft>
              <a:buClr>
                <a:srgbClr val="E2E6E9"/>
              </a:buClr>
              <a:buSzPts val="1800"/>
              <a:buFont typeface="Asar"/>
              <a:buNone/>
            </a:pPr>
            <a:r>
              <a:rPr b="0" i="0" lang="en-US" sz="1800" u="none" cap="none" strike="noStrike">
                <a:solidFill>
                  <a:srgbClr val="E2E6E9"/>
                </a:solidFill>
                <a:latin typeface="Asar"/>
                <a:ea typeface="Asar"/>
                <a:cs typeface="Asar"/>
                <a:sym typeface="Asar"/>
              </a:rPr>
              <a:t>Logistic Regression</a:t>
            </a:r>
            <a:endParaRPr b="0" i="0" sz="1800" u="none" cap="none" strike="noStrike">
              <a:solidFill>
                <a:schemeClr val="dk1"/>
              </a:solidFill>
              <a:latin typeface="Calibri"/>
              <a:ea typeface="Calibri"/>
              <a:cs typeface="Calibri"/>
              <a:sym typeface="Calibri"/>
            </a:endParaRPr>
          </a:p>
        </p:txBody>
      </p:sp>
      <p:sp>
        <p:nvSpPr>
          <p:cNvPr id="239" name="Google Shape;239;p25"/>
          <p:cNvSpPr/>
          <p:nvPr/>
        </p:nvSpPr>
        <p:spPr>
          <a:xfrm>
            <a:off x="1601986" y="1608177"/>
            <a:ext cx="5179219" cy="244197"/>
          </a:xfrm>
          <a:prstGeom prst="rect">
            <a:avLst/>
          </a:prstGeom>
          <a:noFill/>
          <a:ln>
            <a:noFill/>
          </a:ln>
        </p:spPr>
        <p:txBody>
          <a:bodyPr anchorCtr="0" anchor="t" bIns="0" lIns="0" spcFirstLastPara="1" rIns="0" wrap="square" tIns="0">
            <a:noAutofit/>
          </a:bodyPr>
          <a:lstStyle/>
          <a:p>
            <a:pPr indent="0" lvl="0" marL="0" marR="0" rtl="0" algn="l">
              <a:lnSpc>
                <a:spcPct val="158333"/>
              </a:lnSpc>
              <a:spcBef>
                <a:spcPts val="0"/>
              </a:spcBef>
              <a:spcAft>
                <a:spcPts val="0"/>
              </a:spcAft>
              <a:buClr>
                <a:srgbClr val="E2E6E9"/>
              </a:buClr>
              <a:buSzPts val="1200"/>
              <a:buFont typeface="Asar"/>
              <a:buNone/>
            </a:pPr>
            <a:r>
              <a:rPr b="0" i="0" lang="en-US" sz="1200" u="none" cap="none" strike="noStrike">
                <a:solidFill>
                  <a:srgbClr val="E2E6E9"/>
                </a:solidFill>
                <a:latin typeface="Asar"/>
                <a:ea typeface="Asar"/>
                <a:cs typeface="Asar"/>
                <a:sym typeface="Asar"/>
              </a:rPr>
              <a:t>Train Accuracy: 97.1%</a:t>
            </a:r>
            <a:endParaRPr b="0" i="0" sz="1200" u="none" cap="none" strike="noStrike">
              <a:solidFill>
                <a:schemeClr val="dk1"/>
              </a:solidFill>
              <a:latin typeface="Calibri"/>
              <a:ea typeface="Calibri"/>
              <a:cs typeface="Calibri"/>
              <a:sym typeface="Calibri"/>
            </a:endParaRPr>
          </a:p>
        </p:txBody>
      </p:sp>
      <p:sp>
        <p:nvSpPr>
          <p:cNvPr id="240" name="Google Shape;240;p25"/>
          <p:cNvSpPr/>
          <p:nvPr/>
        </p:nvSpPr>
        <p:spPr>
          <a:xfrm>
            <a:off x="1601986" y="1943814"/>
            <a:ext cx="5179219" cy="244197"/>
          </a:xfrm>
          <a:prstGeom prst="rect">
            <a:avLst/>
          </a:prstGeom>
          <a:noFill/>
          <a:ln>
            <a:noFill/>
          </a:ln>
        </p:spPr>
        <p:txBody>
          <a:bodyPr anchorCtr="0" anchor="t" bIns="0" lIns="0" spcFirstLastPara="1" rIns="0" wrap="square" tIns="0">
            <a:noAutofit/>
          </a:bodyPr>
          <a:lstStyle/>
          <a:p>
            <a:pPr indent="0" lvl="0" marL="0" marR="0" rtl="0" algn="l">
              <a:lnSpc>
                <a:spcPct val="158333"/>
              </a:lnSpc>
              <a:spcBef>
                <a:spcPts val="0"/>
              </a:spcBef>
              <a:spcAft>
                <a:spcPts val="0"/>
              </a:spcAft>
              <a:buClr>
                <a:srgbClr val="E2E6E9"/>
              </a:buClr>
              <a:buSzPts val="1200"/>
              <a:buFont typeface="Asar"/>
              <a:buNone/>
            </a:pPr>
            <a:r>
              <a:rPr b="0" i="0" lang="en-US" sz="1200" u="none" cap="none" strike="noStrike">
                <a:solidFill>
                  <a:srgbClr val="E2E6E9"/>
                </a:solidFill>
                <a:latin typeface="Asar"/>
                <a:ea typeface="Asar"/>
                <a:cs typeface="Asar"/>
                <a:sym typeface="Asar"/>
              </a:rPr>
              <a:t>Test Accuracy: 96.4%</a:t>
            </a:r>
            <a:endParaRPr b="0" i="0" sz="1200" u="none" cap="none" strike="noStrike">
              <a:solidFill>
                <a:schemeClr val="dk1"/>
              </a:solidFill>
              <a:latin typeface="Calibri"/>
              <a:ea typeface="Calibri"/>
              <a:cs typeface="Calibri"/>
              <a:sym typeface="Calibri"/>
            </a:endParaRPr>
          </a:p>
        </p:txBody>
      </p:sp>
      <p:sp>
        <p:nvSpPr>
          <p:cNvPr id="241" name="Google Shape;241;p25"/>
          <p:cNvSpPr/>
          <p:nvPr/>
        </p:nvSpPr>
        <p:spPr>
          <a:xfrm>
            <a:off x="911602" y="2824758"/>
            <a:ext cx="533995" cy="22860"/>
          </a:xfrm>
          <a:prstGeom prst="roundRect">
            <a:avLst>
              <a:gd fmla="val 280349" name="adj"/>
            </a:avLst>
          </a:prstGeom>
          <a:solidFill>
            <a:srgbClr val="194A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5"/>
          <p:cNvSpPr/>
          <p:nvPr/>
        </p:nvSpPr>
        <p:spPr>
          <a:xfrm>
            <a:off x="591205" y="2664619"/>
            <a:ext cx="343257" cy="343257"/>
          </a:xfrm>
          <a:prstGeom prst="roundRect">
            <a:avLst>
              <a:gd fmla="val 18671" name="adj"/>
            </a:avLst>
          </a:prstGeom>
          <a:solidFill>
            <a:srgbClr val="003180"/>
          </a:solidFill>
          <a:ln cap="flat" cmpd="sng" w="9525">
            <a:solidFill>
              <a:srgbClr val="194A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5"/>
          <p:cNvSpPr/>
          <p:nvPr/>
        </p:nvSpPr>
        <p:spPr>
          <a:xfrm>
            <a:off x="698480" y="2721769"/>
            <a:ext cx="128588" cy="22883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2E6E9"/>
              </a:buClr>
              <a:buSzPts val="1800"/>
              <a:buFont typeface="Asar"/>
              <a:buNone/>
            </a:pPr>
            <a:r>
              <a:rPr b="0" i="0" lang="en-US" sz="1800" u="none" cap="none" strike="noStrike">
                <a:solidFill>
                  <a:srgbClr val="E2E6E9"/>
                </a:solidFill>
                <a:latin typeface="Asar"/>
                <a:ea typeface="Asar"/>
                <a:cs typeface="Asar"/>
                <a:sym typeface="Asar"/>
              </a:rPr>
              <a:t>2</a:t>
            </a:r>
            <a:endParaRPr b="0" i="0" sz="1800" u="none" cap="none" strike="noStrike">
              <a:solidFill>
                <a:schemeClr val="dk1"/>
              </a:solidFill>
              <a:latin typeface="Calibri"/>
              <a:ea typeface="Calibri"/>
              <a:cs typeface="Calibri"/>
              <a:sym typeface="Calibri"/>
            </a:endParaRPr>
          </a:p>
        </p:txBody>
      </p:sp>
      <p:sp>
        <p:nvSpPr>
          <p:cNvPr id="244" name="Google Shape;244;p25"/>
          <p:cNvSpPr/>
          <p:nvPr/>
        </p:nvSpPr>
        <p:spPr>
          <a:xfrm>
            <a:off x="1601986" y="2645569"/>
            <a:ext cx="1988225" cy="238363"/>
          </a:xfrm>
          <a:prstGeom prst="rect">
            <a:avLst/>
          </a:prstGeom>
          <a:noFill/>
          <a:ln>
            <a:noFill/>
          </a:ln>
        </p:spPr>
        <p:txBody>
          <a:bodyPr anchorCtr="0" anchor="t" bIns="0" lIns="0" spcFirstLastPara="1" rIns="0" wrap="square" tIns="0">
            <a:noAutofit/>
          </a:bodyPr>
          <a:lstStyle/>
          <a:p>
            <a:pPr indent="0" lvl="0" marL="0" marR="0" rtl="0" algn="l">
              <a:lnSpc>
                <a:spcPct val="102777"/>
              </a:lnSpc>
              <a:spcBef>
                <a:spcPts val="0"/>
              </a:spcBef>
              <a:spcAft>
                <a:spcPts val="0"/>
              </a:spcAft>
              <a:buClr>
                <a:srgbClr val="E2E6E9"/>
              </a:buClr>
              <a:buSzPts val="1800"/>
              <a:buFont typeface="Asar"/>
              <a:buNone/>
            </a:pPr>
            <a:r>
              <a:rPr b="0" i="0" lang="en-US" sz="1800" u="none" cap="none" strike="noStrike">
                <a:solidFill>
                  <a:srgbClr val="E2E6E9"/>
                </a:solidFill>
                <a:latin typeface="Asar"/>
                <a:ea typeface="Asar"/>
                <a:cs typeface="Asar"/>
                <a:sym typeface="Asar"/>
              </a:rPr>
              <a:t>Support Vector Classifier</a:t>
            </a:r>
            <a:endParaRPr b="0" i="0" sz="1800" u="none" cap="none" strike="noStrike">
              <a:solidFill>
                <a:schemeClr val="dk1"/>
              </a:solidFill>
              <a:latin typeface="Calibri"/>
              <a:ea typeface="Calibri"/>
              <a:cs typeface="Calibri"/>
              <a:sym typeface="Calibri"/>
            </a:endParaRPr>
          </a:p>
        </p:txBody>
      </p:sp>
      <p:sp>
        <p:nvSpPr>
          <p:cNvPr id="245" name="Google Shape;245;p25"/>
          <p:cNvSpPr/>
          <p:nvPr/>
        </p:nvSpPr>
        <p:spPr>
          <a:xfrm>
            <a:off x="1601986" y="2975372"/>
            <a:ext cx="5179219" cy="244197"/>
          </a:xfrm>
          <a:prstGeom prst="rect">
            <a:avLst/>
          </a:prstGeom>
          <a:noFill/>
          <a:ln>
            <a:noFill/>
          </a:ln>
        </p:spPr>
        <p:txBody>
          <a:bodyPr anchorCtr="0" anchor="t" bIns="0" lIns="0" spcFirstLastPara="1" rIns="0" wrap="square" tIns="0">
            <a:noAutofit/>
          </a:bodyPr>
          <a:lstStyle/>
          <a:p>
            <a:pPr indent="0" lvl="0" marL="0" marR="0" rtl="0" algn="l">
              <a:lnSpc>
                <a:spcPct val="158333"/>
              </a:lnSpc>
              <a:spcBef>
                <a:spcPts val="0"/>
              </a:spcBef>
              <a:spcAft>
                <a:spcPts val="0"/>
              </a:spcAft>
              <a:buClr>
                <a:srgbClr val="E2E6E9"/>
              </a:buClr>
              <a:buSzPts val="1200"/>
              <a:buFont typeface="Asar"/>
              <a:buNone/>
            </a:pPr>
            <a:r>
              <a:rPr b="0" i="0" lang="en-US" sz="1200" u="none" cap="none" strike="noStrike">
                <a:solidFill>
                  <a:srgbClr val="E2E6E9"/>
                </a:solidFill>
                <a:latin typeface="Asar"/>
                <a:ea typeface="Asar"/>
                <a:cs typeface="Asar"/>
                <a:sym typeface="Asar"/>
              </a:rPr>
              <a:t>Train Accuracy: 97.77%</a:t>
            </a:r>
            <a:endParaRPr b="0" i="0" sz="1200" u="none" cap="none" strike="noStrike">
              <a:solidFill>
                <a:schemeClr val="dk1"/>
              </a:solidFill>
              <a:latin typeface="Calibri"/>
              <a:ea typeface="Calibri"/>
              <a:cs typeface="Calibri"/>
              <a:sym typeface="Calibri"/>
            </a:endParaRPr>
          </a:p>
        </p:txBody>
      </p:sp>
      <p:sp>
        <p:nvSpPr>
          <p:cNvPr id="246" name="Google Shape;246;p25"/>
          <p:cNvSpPr/>
          <p:nvPr/>
        </p:nvSpPr>
        <p:spPr>
          <a:xfrm>
            <a:off x="1601986" y="3311009"/>
            <a:ext cx="5179219" cy="244197"/>
          </a:xfrm>
          <a:prstGeom prst="rect">
            <a:avLst/>
          </a:prstGeom>
          <a:noFill/>
          <a:ln>
            <a:noFill/>
          </a:ln>
        </p:spPr>
        <p:txBody>
          <a:bodyPr anchorCtr="0" anchor="t" bIns="0" lIns="0" spcFirstLastPara="1" rIns="0" wrap="square" tIns="0">
            <a:noAutofit/>
          </a:bodyPr>
          <a:lstStyle/>
          <a:p>
            <a:pPr indent="0" lvl="0" marL="0" marR="0" rtl="0" algn="l">
              <a:lnSpc>
                <a:spcPct val="158333"/>
              </a:lnSpc>
              <a:spcBef>
                <a:spcPts val="0"/>
              </a:spcBef>
              <a:spcAft>
                <a:spcPts val="0"/>
              </a:spcAft>
              <a:buClr>
                <a:srgbClr val="E2E6E9"/>
              </a:buClr>
              <a:buSzPts val="1200"/>
              <a:buFont typeface="Asar"/>
              <a:buNone/>
            </a:pPr>
            <a:r>
              <a:rPr b="0" i="0" lang="en-US" sz="1200" u="none" cap="none" strike="noStrike">
                <a:solidFill>
                  <a:srgbClr val="E2E6E9"/>
                </a:solidFill>
                <a:latin typeface="Asar"/>
                <a:ea typeface="Asar"/>
                <a:cs typeface="Asar"/>
                <a:sym typeface="Asar"/>
              </a:rPr>
              <a:t>Test Accuracy: 96.50%</a:t>
            </a:r>
            <a:endParaRPr b="0" i="0" sz="1200" u="none" cap="none" strike="noStrike">
              <a:solidFill>
                <a:schemeClr val="dk1"/>
              </a:solidFill>
              <a:latin typeface="Calibri"/>
              <a:ea typeface="Calibri"/>
              <a:cs typeface="Calibri"/>
              <a:sym typeface="Calibri"/>
            </a:endParaRPr>
          </a:p>
        </p:txBody>
      </p:sp>
      <p:sp>
        <p:nvSpPr>
          <p:cNvPr id="247" name="Google Shape;247;p25"/>
          <p:cNvSpPr/>
          <p:nvPr/>
        </p:nvSpPr>
        <p:spPr>
          <a:xfrm>
            <a:off x="911602" y="4191953"/>
            <a:ext cx="533995" cy="22860"/>
          </a:xfrm>
          <a:prstGeom prst="roundRect">
            <a:avLst>
              <a:gd fmla="val 280349" name="adj"/>
            </a:avLst>
          </a:prstGeom>
          <a:solidFill>
            <a:srgbClr val="194A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5"/>
          <p:cNvSpPr/>
          <p:nvPr/>
        </p:nvSpPr>
        <p:spPr>
          <a:xfrm>
            <a:off x="591205" y="4031813"/>
            <a:ext cx="343257" cy="343257"/>
          </a:xfrm>
          <a:prstGeom prst="roundRect">
            <a:avLst>
              <a:gd fmla="val 18671" name="adj"/>
            </a:avLst>
          </a:prstGeom>
          <a:solidFill>
            <a:srgbClr val="003180"/>
          </a:solidFill>
          <a:ln cap="flat" cmpd="sng" w="9525">
            <a:solidFill>
              <a:srgbClr val="194A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5"/>
          <p:cNvSpPr/>
          <p:nvPr/>
        </p:nvSpPr>
        <p:spPr>
          <a:xfrm>
            <a:off x="699075" y="4088963"/>
            <a:ext cx="127397" cy="22883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2E6E9"/>
              </a:buClr>
              <a:buSzPts val="1800"/>
              <a:buFont typeface="Asar"/>
              <a:buNone/>
            </a:pPr>
            <a:r>
              <a:rPr b="0" i="0" lang="en-US" sz="1800" u="none" cap="none" strike="noStrike">
                <a:solidFill>
                  <a:srgbClr val="E2E6E9"/>
                </a:solidFill>
                <a:latin typeface="Asar"/>
                <a:ea typeface="Asar"/>
                <a:cs typeface="Asar"/>
                <a:sym typeface="Asar"/>
              </a:rPr>
              <a:t>3</a:t>
            </a:r>
            <a:endParaRPr b="0" i="0" sz="1800" u="none" cap="none" strike="noStrike">
              <a:solidFill>
                <a:schemeClr val="dk1"/>
              </a:solidFill>
              <a:latin typeface="Calibri"/>
              <a:ea typeface="Calibri"/>
              <a:cs typeface="Calibri"/>
              <a:sym typeface="Calibri"/>
            </a:endParaRPr>
          </a:p>
        </p:txBody>
      </p:sp>
      <p:sp>
        <p:nvSpPr>
          <p:cNvPr id="250" name="Google Shape;250;p25"/>
          <p:cNvSpPr/>
          <p:nvPr/>
        </p:nvSpPr>
        <p:spPr>
          <a:xfrm>
            <a:off x="1601986" y="4012763"/>
            <a:ext cx="1907262" cy="238363"/>
          </a:xfrm>
          <a:prstGeom prst="rect">
            <a:avLst/>
          </a:prstGeom>
          <a:noFill/>
          <a:ln>
            <a:noFill/>
          </a:ln>
        </p:spPr>
        <p:txBody>
          <a:bodyPr anchorCtr="0" anchor="t" bIns="0" lIns="0" spcFirstLastPara="1" rIns="0" wrap="square" tIns="0">
            <a:noAutofit/>
          </a:bodyPr>
          <a:lstStyle/>
          <a:p>
            <a:pPr indent="0" lvl="0" marL="0" marR="0" rtl="0" algn="l">
              <a:lnSpc>
                <a:spcPct val="102777"/>
              </a:lnSpc>
              <a:spcBef>
                <a:spcPts val="0"/>
              </a:spcBef>
              <a:spcAft>
                <a:spcPts val="0"/>
              </a:spcAft>
              <a:buClr>
                <a:srgbClr val="E2E6E9"/>
              </a:buClr>
              <a:buSzPts val="1800"/>
              <a:buFont typeface="Asar"/>
              <a:buNone/>
            </a:pPr>
            <a:r>
              <a:rPr b="0" i="0" lang="en-US" sz="1800" u="none" cap="none" strike="noStrike">
                <a:solidFill>
                  <a:srgbClr val="E2E6E9"/>
                </a:solidFill>
                <a:latin typeface="Asar"/>
                <a:ea typeface="Asar"/>
                <a:cs typeface="Asar"/>
                <a:sym typeface="Asar"/>
              </a:rPr>
              <a:t>Decision Tree</a:t>
            </a:r>
            <a:endParaRPr b="0" i="0" sz="1800" u="none" cap="none" strike="noStrike">
              <a:solidFill>
                <a:schemeClr val="dk1"/>
              </a:solidFill>
              <a:latin typeface="Calibri"/>
              <a:ea typeface="Calibri"/>
              <a:cs typeface="Calibri"/>
              <a:sym typeface="Calibri"/>
            </a:endParaRPr>
          </a:p>
        </p:txBody>
      </p:sp>
      <p:sp>
        <p:nvSpPr>
          <p:cNvPr id="251" name="Google Shape;251;p25"/>
          <p:cNvSpPr/>
          <p:nvPr/>
        </p:nvSpPr>
        <p:spPr>
          <a:xfrm>
            <a:off x="1601986" y="4342567"/>
            <a:ext cx="5179219" cy="244197"/>
          </a:xfrm>
          <a:prstGeom prst="rect">
            <a:avLst/>
          </a:prstGeom>
          <a:noFill/>
          <a:ln>
            <a:noFill/>
          </a:ln>
        </p:spPr>
        <p:txBody>
          <a:bodyPr anchorCtr="0" anchor="t" bIns="0" lIns="0" spcFirstLastPara="1" rIns="0" wrap="square" tIns="0">
            <a:noAutofit/>
          </a:bodyPr>
          <a:lstStyle/>
          <a:p>
            <a:pPr indent="0" lvl="0" marL="0" marR="0" rtl="0" algn="l">
              <a:lnSpc>
                <a:spcPct val="158333"/>
              </a:lnSpc>
              <a:spcBef>
                <a:spcPts val="0"/>
              </a:spcBef>
              <a:spcAft>
                <a:spcPts val="0"/>
              </a:spcAft>
              <a:buClr>
                <a:srgbClr val="E2E6E9"/>
              </a:buClr>
              <a:buSzPts val="1200"/>
              <a:buFont typeface="Asar"/>
              <a:buNone/>
            </a:pPr>
            <a:r>
              <a:rPr b="0" i="0" lang="en-US" sz="1200" u="none" cap="none" strike="noStrike">
                <a:solidFill>
                  <a:srgbClr val="E2E6E9"/>
                </a:solidFill>
                <a:latin typeface="Asar"/>
                <a:ea typeface="Asar"/>
                <a:cs typeface="Asar"/>
                <a:sym typeface="Asar"/>
              </a:rPr>
              <a:t>Train Accuracy: 98.42%</a:t>
            </a:r>
            <a:endParaRPr b="0" i="0" sz="1200" u="none" cap="none" strike="noStrike">
              <a:solidFill>
                <a:schemeClr val="dk1"/>
              </a:solidFill>
              <a:latin typeface="Calibri"/>
              <a:ea typeface="Calibri"/>
              <a:cs typeface="Calibri"/>
              <a:sym typeface="Calibri"/>
            </a:endParaRPr>
          </a:p>
        </p:txBody>
      </p:sp>
      <p:sp>
        <p:nvSpPr>
          <p:cNvPr id="252" name="Google Shape;252;p25"/>
          <p:cNvSpPr/>
          <p:nvPr/>
        </p:nvSpPr>
        <p:spPr>
          <a:xfrm>
            <a:off x="1601986" y="4678204"/>
            <a:ext cx="5179219" cy="244197"/>
          </a:xfrm>
          <a:prstGeom prst="rect">
            <a:avLst/>
          </a:prstGeom>
          <a:noFill/>
          <a:ln>
            <a:noFill/>
          </a:ln>
        </p:spPr>
        <p:txBody>
          <a:bodyPr anchorCtr="0" anchor="t" bIns="0" lIns="0" spcFirstLastPara="1" rIns="0" wrap="square" tIns="0">
            <a:noAutofit/>
          </a:bodyPr>
          <a:lstStyle/>
          <a:p>
            <a:pPr indent="0" lvl="0" marL="0" marR="0" rtl="0" algn="l">
              <a:lnSpc>
                <a:spcPct val="158333"/>
              </a:lnSpc>
              <a:spcBef>
                <a:spcPts val="0"/>
              </a:spcBef>
              <a:spcAft>
                <a:spcPts val="0"/>
              </a:spcAft>
              <a:buClr>
                <a:srgbClr val="E2E6E9"/>
              </a:buClr>
              <a:buSzPts val="1200"/>
              <a:buFont typeface="Asar"/>
              <a:buNone/>
            </a:pPr>
            <a:r>
              <a:rPr b="0" i="0" lang="en-US" sz="1200" u="none" cap="none" strike="noStrike">
                <a:solidFill>
                  <a:srgbClr val="E2E6E9"/>
                </a:solidFill>
                <a:latin typeface="Asar"/>
                <a:ea typeface="Asar"/>
                <a:cs typeface="Asar"/>
                <a:sym typeface="Asar"/>
              </a:rPr>
              <a:t>Test Accuracy: 96.30%</a:t>
            </a:r>
            <a:endParaRPr b="0" i="0" sz="1200" u="none" cap="none" strike="noStrike">
              <a:solidFill>
                <a:schemeClr val="dk1"/>
              </a:solidFill>
              <a:latin typeface="Calibri"/>
              <a:ea typeface="Calibri"/>
              <a:cs typeface="Calibri"/>
              <a:sym typeface="Calibri"/>
            </a:endParaRPr>
          </a:p>
        </p:txBody>
      </p:sp>
      <p:sp>
        <p:nvSpPr>
          <p:cNvPr id="253" name="Google Shape;253;p25"/>
          <p:cNvSpPr/>
          <p:nvPr/>
        </p:nvSpPr>
        <p:spPr>
          <a:xfrm>
            <a:off x="911602" y="5559147"/>
            <a:ext cx="533995" cy="22860"/>
          </a:xfrm>
          <a:prstGeom prst="roundRect">
            <a:avLst>
              <a:gd fmla="val 280349" name="adj"/>
            </a:avLst>
          </a:prstGeom>
          <a:solidFill>
            <a:srgbClr val="194A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5"/>
          <p:cNvSpPr/>
          <p:nvPr/>
        </p:nvSpPr>
        <p:spPr>
          <a:xfrm>
            <a:off x="591205" y="5399008"/>
            <a:ext cx="343257" cy="343257"/>
          </a:xfrm>
          <a:prstGeom prst="roundRect">
            <a:avLst>
              <a:gd fmla="val 18671" name="adj"/>
            </a:avLst>
          </a:prstGeom>
          <a:solidFill>
            <a:srgbClr val="003180"/>
          </a:solidFill>
          <a:ln cap="flat" cmpd="sng" w="9525">
            <a:solidFill>
              <a:srgbClr val="194A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5"/>
          <p:cNvSpPr/>
          <p:nvPr/>
        </p:nvSpPr>
        <p:spPr>
          <a:xfrm>
            <a:off x="698956" y="5456158"/>
            <a:ext cx="127635" cy="22883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2E6E9"/>
              </a:buClr>
              <a:buSzPts val="1800"/>
              <a:buFont typeface="Asar"/>
              <a:buNone/>
            </a:pPr>
            <a:r>
              <a:rPr b="0" i="0" lang="en-US" sz="1800" u="none" cap="none" strike="noStrike">
                <a:solidFill>
                  <a:srgbClr val="E2E6E9"/>
                </a:solidFill>
                <a:latin typeface="Asar"/>
                <a:ea typeface="Asar"/>
                <a:cs typeface="Asar"/>
                <a:sym typeface="Asar"/>
              </a:rPr>
              <a:t>4</a:t>
            </a:r>
            <a:endParaRPr b="0" i="0" sz="1800" u="none" cap="none" strike="noStrike">
              <a:solidFill>
                <a:schemeClr val="dk1"/>
              </a:solidFill>
              <a:latin typeface="Calibri"/>
              <a:ea typeface="Calibri"/>
              <a:cs typeface="Calibri"/>
              <a:sym typeface="Calibri"/>
            </a:endParaRPr>
          </a:p>
        </p:txBody>
      </p:sp>
      <p:sp>
        <p:nvSpPr>
          <p:cNvPr id="256" name="Google Shape;256;p25"/>
          <p:cNvSpPr/>
          <p:nvPr/>
        </p:nvSpPr>
        <p:spPr>
          <a:xfrm>
            <a:off x="1601986" y="5379958"/>
            <a:ext cx="1907262" cy="238363"/>
          </a:xfrm>
          <a:prstGeom prst="rect">
            <a:avLst/>
          </a:prstGeom>
          <a:noFill/>
          <a:ln>
            <a:noFill/>
          </a:ln>
        </p:spPr>
        <p:txBody>
          <a:bodyPr anchorCtr="0" anchor="t" bIns="0" lIns="0" spcFirstLastPara="1" rIns="0" wrap="square" tIns="0">
            <a:noAutofit/>
          </a:bodyPr>
          <a:lstStyle/>
          <a:p>
            <a:pPr indent="0" lvl="0" marL="0" marR="0" rtl="0" algn="l">
              <a:lnSpc>
                <a:spcPct val="102777"/>
              </a:lnSpc>
              <a:spcBef>
                <a:spcPts val="0"/>
              </a:spcBef>
              <a:spcAft>
                <a:spcPts val="0"/>
              </a:spcAft>
              <a:buClr>
                <a:srgbClr val="E2E6E9"/>
              </a:buClr>
              <a:buSzPts val="1800"/>
              <a:buFont typeface="Asar"/>
              <a:buNone/>
            </a:pPr>
            <a:r>
              <a:rPr b="0" i="0" lang="en-US" sz="1800" u="none" cap="none" strike="noStrike">
                <a:solidFill>
                  <a:srgbClr val="E2E6E9"/>
                </a:solidFill>
                <a:latin typeface="Asar"/>
                <a:ea typeface="Asar"/>
                <a:cs typeface="Asar"/>
                <a:sym typeface="Asar"/>
              </a:rPr>
              <a:t>Random Forest</a:t>
            </a:r>
            <a:endParaRPr b="0" i="0" sz="1800" u="none" cap="none" strike="noStrike">
              <a:solidFill>
                <a:schemeClr val="dk1"/>
              </a:solidFill>
              <a:latin typeface="Calibri"/>
              <a:ea typeface="Calibri"/>
              <a:cs typeface="Calibri"/>
              <a:sym typeface="Calibri"/>
            </a:endParaRPr>
          </a:p>
        </p:txBody>
      </p:sp>
      <p:sp>
        <p:nvSpPr>
          <p:cNvPr id="257" name="Google Shape;257;p25"/>
          <p:cNvSpPr/>
          <p:nvPr/>
        </p:nvSpPr>
        <p:spPr>
          <a:xfrm>
            <a:off x="1601986" y="5709761"/>
            <a:ext cx="5179219" cy="244197"/>
          </a:xfrm>
          <a:prstGeom prst="rect">
            <a:avLst/>
          </a:prstGeom>
          <a:noFill/>
          <a:ln>
            <a:noFill/>
          </a:ln>
        </p:spPr>
        <p:txBody>
          <a:bodyPr anchorCtr="0" anchor="t" bIns="0" lIns="0" spcFirstLastPara="1" rIns="0" wrap="square" tIns="0">
            <a:noAutofit/>
          </a:bodyPr>
          <a:lstStyle/>
          <a:p>
            <a:pPr indent="0" lvl="0" marL="0" marR="0" rtl="0" algn="l">
              <a:lnSpc>
                <a:spcPct val="158333"/>
              </a:lnSpc>
              <a:spcBef>
                <a:spcPts val="0"/>
              </a:spcBef>
              <a:spcAft>
                <a:spcPts val="0"/>
              </a:spcAft>
              <a:buClr>
                <a:srgbClr val="E2E6E9"/>
              </a:buClr>
              <a:buSzPts val="1200"/>
              <a:buFont typeface="Asar"/>
              <a:buNone/>
            </a:pPr>
            <a:r>
              <a:rPr b="0" i="0" lang="en-US" sz="1200" u="none" cap="none" strike="noStrike">
                <a:solidFill>
                  <a:srgbClr val="E2E6E9"/>
                </a:solidFill>
                <a:latin typeface="Asar"/>
                <a:ea typeface="Asar"/>
                <a:cs typeface="Asar"/>
                <a:sym typeface="Asar"/>
              </a:rPr>
              <a:t>Train Accuracy: 98.82%</a:t>
            </a:r>
            <a:endParaRPr b="0" i="0" sz="1200" u="none" cap="none" strike="noStrike">
              <a:solidFill>
                <a:schemeClr val="dk1"/>
              </a:solidFill>
              <a:latin typeface="Calibri"/>
              <a:ea typeface="Calibri"/>
              <a:cs typeface="Calibri"/>
              <a:sym typeface="Calibri"/>
            </a:endParaRPr>
          </a:p>
        </p:txBody>
      </p:sp>
      <p:sp>
        <p:nvSpPr>
          <p:cNvPr id="258" name="Google Shape;258;p25"/>
          <p:cNvSpPr/>
          <p:nvPr/>
        </p:nvSpPr>
        <p:spPr>
          <a:xfrm>
            <a:off x="1601986" y="6045398"/>
            <a:ext cx="5179219" cy="244197"/>
          </a:xfrm>
          <a:prstGeom prst="rect">
            <a:avLst/>
          </a:prstGeom>
          <a:noFill/>
          <a:ln>
            <a:noFill/>
          </a:ln>
        </p:spPr>
        <p:txBody>
          <a:bodyPr anchorCtr="0" anchor="t" bIns="0" lIns="0" spcFirstLastPara="1" rIns="0" wrap="square" tIns="0">
            <a:noAutofit/>
          </a:bodyPr>
          <a:lstStyle/>
          <a:p>
            <a:pPr indent="0" lvl="0" marL="0" marR="0" rtl="0" algn="l">
              <a:lnSpc>
                <a:spcPct val="158333"/>
              </a:lnSpc>
              <a:spcBef>
                <a:spcPts val="0"/>
              </a:spcBef>
              <a:spcAft>
                <a:spcPts val="0"/>
              </a:spcAft>
              <a:buClr>
                <a:srgbClr val="E2E6E9"/>
              </a:buClr>
              <a:buSzPts val="1200"/>
              <a:buFont typeface="Asar"/>
              <a:buNone/>
            </a:pPr>
            <a:r>
              <a:rPr b="0" i="0" lang="en-US" sz="1200" u="none" cap="none" strike="noStrike">
                <a:solidFill>
                  <a:srgbClr val="E2E6E9"/>
                </a:solidFill>
                <a:latin typeface="Asar"/>
                <a:ea typeface="Asar"/>
                <a:cs typeface="Asar"/>
                <a:sym typeface="Asar"/>
              </a:rPr>
              <a:t>Test Accuracy: 96.90%</a:t>
            </a:r>
            <a:endParaRPr b="0" i="0" sz="1200" u="none" cap="none" strike="noStrike">
              <a:solidFill>
                <a:schemeClr val="dk1"/>
              </a:solidFill>
              <a:latin typeface="Calibri"/>
              <a:ea typeface="Calibri"/>
              <a:cs typeface="Calibri"/>
              <a:sym typeface="Calibri"/>
            </a:endParaRPr>
          </a:p>
        </p:txBody>
      </p:sp>
      <p:sp>
        <p:nvSpPr>
          <p:cNvPr id="259" name="Google Shape;259;p25"/>
          <p:cNvSpPr/>
          <p:nvPr/>
        </p:nvSpPr>
        <p:spPr>
          <a:xfrm>
            <a:off x="911602" y="6926342"/>
            <a:ext cx="533995" cy="22860"/>
          </a:xfrm>
          <a:prstGeom prst="roundRect">
            <a:avLst>
              <a:gd fmla="val 280349" name="adj"/>
            </a:avLst>
          </a:prstGeom>
          <a:solidFill>
            <a:srgbClr val="194A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5"/>
          <p:cNvSpPr/>
          <p:nvPr/>
        </p:nvSpPr>
        <p:spPr>
          <a:xfrm>
            <a:off x="591205" y="6766203"/>
            <a:ext cx="343257" cy="343257"/>
          </a:xfrm>
          <a:prstGeom prst="roundRect">
            <a:avLst>
              <a:gd fmla="val 18671" name="adj"/>
            </a:avLst>
          </a:prstGeom>
          <a:solidFill>
            <a:srgbClr val="003180"/>
          </a:solidFill>
          <a:ln cap="flat" cmpd="sng" w="9525">
            <a:solidFill>
              <a:srgbClr val="194A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5"/>
          <p:cNvSpPr/>
          <p:nvPr/>
        </p:nvSpPr>
        <p:spPr>
          <a:xfrm>
            <a:off x="699909" y="6823353"/>
            <a:ext cx="125849" cy="22883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2E6E9"/>
              </a:buClr>
              <a:buSzPts val="1800"/>
              <a:buFont typeface="Asar"/>
              <a:buNone/>
            </a:pPr>
            <a:r>
              <a:rPr b="0" i="0" lang="en-US" sz="1800" u="none" cap="none" strike="noStrike">
                <a:solidFill>
                  <a:srgbClr val="E2E6E9"/>
                </a:solidFill>
                <a:latin typeface="Asar"/>
                <a:ea typeface="Asar"/>
                <a:cs typeface="Asar"/>
                <a:sym typeface="Asar"/>
              </a:rPr>
              <a:t>5</a:t>
            </a:r>
            <a:endParaRPr b="0" i="0" sz="1800" u="none" cap="none" strike="noStrike">
              <a:solidFill>
                <a:schemeClr val="dk1"/>
              </a:solidFill>
              <a:latin typeface="Calibri"/>
              <a:ea typeface="Calibri"/>
              <a:cs typeface="Calibri"/>
              <a:sym typeface="Calibri"/>
            </a:endParaRPr>
          </a:p>
        </p:txBody>
      </p:sp>
      <p:sp>
        <p:nvSpPr>
          <p:cNvPr id="262" name="Google Shape;262;p25"/>
          <p:cNvSpPr/>
          <p:nvPr/>
        </p:nvSpPr>
        <p:spPr>
          <a:xfrm>
            <a:off x="1601986" y="6747153"/>
            <a:ext cx="1907262" cy="238363"/>
          </a:xfrm>
          <a:prstGeom prst="rect">
            <a:avLst/>
          </a:prstGeom>
          <a:noFill/>
          <a:ln>
            <a:noFill/>
          </a:ln>
        </p:spPr>
        <p:txBody>
          <a:bodyPr anchorCtr="0" anchor="t" bIns="0" lIns="0" spcFirstLastPara="1" rIns="0" wrap="square" tIns="0">
            <a:noAutofit/>
          </a:bodyPr>
          <a:lstStyle/>
          <a:p>
            <a:pPr indent="0" lvl="0" marL="0" marR="0" rtl="0" algn="l">
              <a:lnSpc>
                <a:spcPct val="102777"/>
              </a:lnSpc>
              <a:spcBef>
                <a:spcPts val="0"/>
              </a:spcBef>
              <a:spcAft>
                <a:spcPts val="0"/>
              </a:spcAft>
              <a:buClr>
                <a:srgbClr val="E2E6E9"/>
              </a:buClr>
              <a:buSzPts val="1800"/>
              <a:buFont typeface="Asar"/>
              <a:buNone/>
            </a:pPr>
            <a:r>
              <a:rPr b="0" i="0" lang="en-US" sz="1800" u="none" cap="none" strike="noStrike">
                <a:solidFill>
                  <a:srgbClr val="E2E6E9"/>
                </a:solidFill>
                <a:latin typeface="Asar"/>
                <a:ea typeface="Asar"/>
                <a:cs typeface="Asar"/>
                <a:sym typeface="Asar"/>
              </a:rPr>
              <a:t>ANN</a:t>
            </a:r>
            <a:endParaRPr b="0" i="0" sz="1500" u="none" cap="none" strike="noStrike">
              <a:solidFill>
                <a:schemeClr val="dk1"/>
              </a:solidFill>
              <a:latin typeface="Calibri"/>
              <a:ea typeface="Calibri"/>
              <a:cs typeface="Calibri"/>
              <a:sym typeface="Calibri"/>
            </a:endParaRPr>
          </a:p>
        </p:txBody>
      </p:sp>
      <p:sp>
        <p:nvSpPr>
          <p:cNvPr id="263" name="Google Shape;263;p25"/>
          <p:cNvSpPr/>
          <p:nvPr/>
        </p:nvSpPr>
        <p:spPr>
          <a:xfrm>
            <a:off x="1601986" y="7076956"/>
            <a:ext cx="5179219" cy="244197"/>
          </a:xfrm>
          <a:prstGeom prst="rect">
            <a:avLst/>
          </a:prstGeom>
          <a:noFill/>
          <a:ln>
            <a:noFill/>
          </a:ln>
        </p:spPr>
        <p:txBody>
          <a:bodyPr anchorCtr="0" anchor="t" bIns="0" lIns="0" spcFirstLastPara="1" rIns="0" wrap="square" tIns="0">
            <a:noAutofit/>
          </a:bodyPr>
          <a:lstStyle/>
          <a:p>
            <a:pPr indent="0" lvl="0" marL="0" marR="0" rtl="0" algn="l">
              <a:lnSpc>
                <a:spcPct val="158333"/>
              </a:lnSpc>
              <a:spcBef>
                <a:spcPts val="0"/>
              </a:spcBef>
              <a:spcAft>
                <a:spcPts val="0"/>
              </a:spcAft>
              <a:buClr>
                <a:srgbClr val="E2E6E9"/>
              </a:buClr>
              <a:buSzPts val="1200"/>
              <a:buFont typeface="Asar"/>
              <a:buNone/>
            </a:pPr>
            <a:r>
              <a:rPr b="0" i="0" lang="en-US" sz="1200" u="none" cap="none" strike="noStrike">
                <a:solidFill>
                  <a:srgbClr val="E2E6E9"/>
                </a:solidFill>
                <a:latin typeface="Asar"/>
                <a:ea typeface="Asar"/>
                <a:cs typeface="Asar"/>
                <a:sym typeface="Asar"/>
              </a:rPr>
              <a:t>Train Accuracy: 97.54%</a:t>
            </a:r>
            <a:endParaRPr b="0" i="0" sz="1200" u="none" cap="none" strike="noStrike">
              <a:solidFill>
                <a:schemeClr val="dk1"/>
              </a:solidFill>
              <a:latin typeface="Calibri"/>
              <a:ea typeface="Calibri"/>
              <a:cs typeface="Calibri"/>
              <a:sym typeface="Calibri"/>
            </a:endParaRPr>
          </a:p>
        </p:txBody>
      </p:sp>
      <p:sp>
        <p:nvSpPr>
          <p:cNvPr id="264" name="Google Shape;264;p25"/>
          <p:cNvSpPr/>
          <p:nvPr/>
        </p:nvSpPr>
        <p:spPr>
          <a:xfrm>
            <a:off x="1601986" y="7412593"/>
            <a:ext cx="5179219" cy="244197"/>
          </a:xfrm>
          <a:prstGeom prst="rect">
            <a:avLst/>
          </a:prstGeom>
          <a:noFill/>
          <a:ln>
            <a:noFill/>
          </a:ln>
        </p:spPr>
        <p:txBody>
          <a:bodyPr anchorCtr="0" anchor="t" bIns="0" lIns="0" spcFirstLastPara="1" rIns="0" wrap="square" tIns="0">
            <a:noAutofit/>
          </a:bodyPr>
          <a:lstStyle/>
          <a:p>
            <a:pPr indent="0" lvl="0" marL="0" marR="0" rtl="0" algn="l">
              <a:lnSpc>
                <a:spcPct val="158333"/>
              </a:lnSpc>
              <a:spcBef>
                <a:spcPts val="0"/>
              </a:spcBef>
              <a:spcAft>
                <a:spcPts val="0"/>
              </a:spcAft>
              <a:buClr>
                <a:srgbClr val="E2E6E9"/>
              </a:buClr>
              <a:buSzPts val="1200"/>
              <a:buFont typeface="Asar"/>
              <a:buNone/>
            </a:pPr>
            <a:r>
              <a:rPr b="0" i="0" lang="en-US" sz="1200" u="none" cap="none" strike="noStrike">
                <a:solidFill>
                  <a:srgbClr val="E2E6E9"/>
                </a:solidFill>
                <a:latin typeface="Asar"/>
                <a:ea typeface="Asar"/>
                <a:cs typeface="Asar"/>
                <a:sym typeface="Asar"/>
              </a:rPr>
              <a:t>Test Accuracy: 96.80%</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descr="preencoded.png" id="270" name="Google Shape;270;p26"/>
          <p:cNvPicPr preferRelativeResize="0"/>
          <p:nvPr/>
        </p:nvPicPr>
        <p:blipFill rotWithShape="1">
          <a:blip r:embed="rId3">
            <a:alphaModFix/>
          </a:blip>
          <a:srcRect b="0" l="0" r="0" t="0"/>
          <a:stretch/>
        </p:blipFill>
        <p:spPr>
          <a:xfrm>
            <a:off x="0" y="0"/>
            <a:ext cx="14630400" cy="3085386"/>
          </a:xfrm>
          <a:prstGeom prst="rect">
            <a:avLst/>
          </a:prstGeom>
          <a:noFill/>
          <a:ln>
            <a:noFill/>
          </a:ln>
        </p:spPr>
      </p:pic>
      <p:sp>
        <p:nvSpPr>
          <p:cNvPr id="271" name="Google Shape;271;p26"/>
          <p:cNvSpPr/>
          <p:nvPr/>
        </p:nvSpPr>
        <p:spPr>
          <a:xfrm>
            <a:off x="863798" y="3902273"/>
            <a:ext cx="8608219" cy="771287"/>
          </a:xfrm>
          <a:prstGeom prst="rect">
            <a:avLst/>
          </a:prstGeom>
          <a:noFill/>
          <a:ln>
            <a:noFill/>
          </a:ln>
        </p:spPr>
        <p:txBody>
          <a:bodyPr anchorCtr="0" anchor="t" bIns="0" lIns="0" spcFirstLastPara="1" rIns="0" wrap="square" tIns="0">
            <a:noAutofit/>
          </a:bodyPr>
          <a:lstStyle/>
          <a:p>
            <a:pPr indent="0" lvl="0" marL="0" marR="0" rtl="0" algn="l">
              <a:lnSpc>
                <a:spcPct val="124742"/>
              </a:lnSpc>
              <a:spcBef>
                <a:spcPts val="0"/>
              </a:spcBef>
              <a:spcAft>
                <a:spcPts val="0"/>
              </a:spcAft>
              <a:buClr>
                <a:srgbClr val="F5F0F0"/>
              </a:buClr>
              <a:buSzPts val="4850"/>
              <a:buFont typeface="Asar"/>
              <a:buNone/>
            </a:pPr>
            <a:r>
              <a:rPr b="0" i="0" lang="en-US" sz="4850" u="none" cap="none" strike="noStrike">
                <a:solidFill>
                  <a:srgbClr val="F5F0F0"/>
                </a:solidFill>
                <a:latin typeface="Asar"/>
                <a:ea typeface="Asar"/>
                <a:cs typeface="Asar"/>
                <a:sym typeface="Asar"/>
              </a:rPr>
              <a:t>Conclusion and Future Directions</a:t>
            </a:r>
            <a:endParaRPr b="0" i="0" sz="4850" u="none" cap="none" strike="noStrike">
              <a:solidFill>
                <a:schemeClr val="dk1"/>
              </a:solidFill>
              <a:latin typeface="Calibri"/>
              <a:ea typeface="Calibri"/>
              <a:cs typeface="Calibri"/>
              <a:sym typeface="Calibri"/>
            </a:endParaRPr>
          </a:p>
        </p:txBody>
      </p:sp>
      <p:sp>
        <p:nvSpPr>
          <p:cNvPr id="272" name="Google Shape;272;p26"/>
          <p:cNvSpPr/>
          <p:nvPr/>
        </p:nvSpPr>
        <p:spPr>
          <a:xfrm>
            <a:off x="863798" y="5043726"/>
            <a:ext cx="12902803" cy="2368868"/>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None/>
            </a:pPr>
            <a:r>
              <a:rPr b="0" i="0" lang="en-US" sz="1900" u="none" cap="none" strike="noStrike">
                <a:solidFill>
                  <a:srgbClr val="E2E6E9"/>
                </a:solidFill>
                <a:latin typeface="Asar"/>
                <a:ea typeface="Asar"/>
                <a:cs typeface="Asar"/>
                <a:sym typeface="Asar"/>
              </a:rPr>
              <a:t>We successfully developed a gender classification system using machine learning and deep learning models, achieving high accuracy and performance. We plan to explore advanced techniques, including transfer learning and adversarial learning, to further enhance model performance and address potential biases. Furthermore, we aim to investigate the impact of data augmentation and feature engineering on model performance, potentially leading to even more robust and accurate predictions. This research opens doors for future applications in various fields, including healthcare, education, and social science, with the potential to contribute to a more inclusive and equitable society.</a:t>
            </a:r>
            <a:endParaRPr/>
          </a:p>
        </p:txBody>
      </p:sp>
      <p:sp>
        <p:nvSpPr>
          <p:cNvPr id="273" name="Google Shape;273;p26"/>
          <p:cNvSpPr/>
          <p:nvPr/>
        </p:nvSpPr>
        <p:spPr>
          <a:xfrm>
            <a:off x="12870225" y="7758825"/>
            <a:ext cx="1651800" cy="387900"/>
          </a:xfrm>
          <a:prstGeom prst="rect">
            <a:avLst/>
          </a:prstGeom>
          <a:solidFill>
            <a:srgbClr val="081318"/>
          </a:solidFill>
          <a:ln cap="flat" cmpd="sng" w="9525">
            <a:solidFill>
              <a:srgbClr val="08131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7"/>
          <p:cNvSpPr/>
          <p:nvPr/>
        </p:nvSpPr>
        <p:spPr>
          <a:xfrm>
            <a:off x="1094022" y="3899025"/>
            <a:ext cx="8608219" cy="771287"/>
          </a:xfrm>
          <a:prstGeom prst="rect">
            <a:avLst/>
          </a:prstGeom>
          <a:noFill/>
          <a:ln>
            <a:noFill/>
          </a:ln>
        </p:spPr>
        <p:txBody>
          <a:bodyPr anchorCtr="0" anchor="t" bIns="0" lIns="0" spcFirstLastPara="1" rIns="0" wrap="square" tIns="0">
            <a:noAutofit/>
          </a:bodyPr>
          <a:lstStyle/>
          <a:p>
            <a:pPr indent="0" lvl="0" marL="0" marR="0" rtl="0" algn="l">
              <a:lnSpc>
                <a:spcPct val="75625"/>
              </a:lnSpc>
              <a:spcBef>
                <a:spcPts val="0"/>
              </a:spcBef>
              <a:spcAft>
                <a:spcPts val="0"/>
              </a:spcAft>
              <a:buClr>
                <a:srgbClr val="F5F0F0"/>
              </a:buClr>
              <a:buSzPts val="8000"/>
              <a:buFont typeface="Asar"/>
              <a:buNone/>
            </a:pPr>
            <a:r>
              <a:rPr b="0" i="0" lang="en-US" sz="8000" u="none" cap="none" strike="noStrike">
                <a:solidFill>
                  <a:srgbClr val="F5F0F0"/>
                </a:solidFill>
                <a:latin typeface="Asar"/>
                <a:ea typeface="Asar"/>
                <a:cs typeface="Asar"/>
                <a:sym typeface="Asar"/>
              </a:rPr>
              <a:t>Thank You</a:t>
            </a:r>
            <a:endParaRPr b="0" i="0" sz="8000" u="none" cap="none" strike="noStrik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p:nvPr/>
        </p:nvSpPr>
        <p:spPr>
          <a:xfrm>
            <a:off x="863798" y="1162407"/>
            <a:ext cx="8214003" cy="771287"/>
          </a:xfrm>
          <a:prstGeom prst="rect">
            <a:avLst/>
          </a:prstGeom>
          <a:noFill/>
          <a:ln>
            <a:noFill/>
          </a:ln>
        </p:spPr>
        <p:txBody>
          <a:bodyPr anchorCtr="0" anchor="t" bIns="0" lIns="0" spcFirstLastPara="1" rIns="0" wrap="square" tIns="0">
            <a:noAutofit/>
          </a:bodyPr>
          <a:lstStyle/>
          <a:p>
            <a:pPr indent="0" lvl="0" marL="0" marR="0" rtl="0" algn="l">
              <a:lnSpc>
                <a:spcPct val="124742"/>
              </a:lnSpc>
              <a:spcBef>
                <a:spcPts val="0"/>
              </a:spcBef>
              <a:spcAft>
                <a:spcPts val="0"/>
              </a:spcAft>
              <a:buClr>
                <a:srgbClr val="F5F0F0"/>
              </a:buClr>
              <a:buSzPts val="4850"/>
              <a:buFont typeface="Asar"/>
              <a:buNone/>
            </a:pPr>
            <a:r>
              <a:rPr b="0" i="0" lang="en-US" sz="4850" u="none" cap="none" strike="noStrike">
                <a:solidFill>
                  <a:srgbClr val="F5F0F0"/>
                </a:solidFill>
                <a:latin typeface="Asar"/>
                <a:ea typeface="Asar"/>
                <a:cs typeface="Asar"/>
                <a:sym typeface="Asar"/>
              </a:rPr>
              <a:t>Gender Classification: Overview</a:t>
            </a:r>
            <a:endParaRPr b="0" i="0" sz="4850" u="none" cap="none" strike="noStrike">
              <a:solidFill>
                <a:schemeClr val="dk1"/>
              </a:solidFill>
              <a:latin typeface="Calibri"/>
              <a:ea typeface="Calibri"/>
              <a:cs typeface="Calibri"/>
              <a:sym typeface="Calibri"/>
            </a:endParaRPr>
          </a:p>
        </p:txBody>
      </p:sp>
      <p:sp>
        <p:nvSpPr>
          <p:cNvPr id="74" name="Google Shape;74;p16"/>
          <p:cNvSpPr/>
          <p:nvPr/>
        </p:nvSpPr>
        <p:spPr>
          <a:xfrm>
            <a:off x="863798" y="2525911"/>
            <a:ext cx="6150293" cy="1579245"/>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E2E6E9"/>
              </a:buClr>
              <a:buSzPts val="1900"/>
              <a:buFont typeface="Asar"/>
              <a:buNone/>
            </a:pPr>
            <a:r>
              <a:rPr b="0" i="0" lang="en-US" sz="1900" u="none" cap="none" strike="noStrike">
                <a:solidFill>
                  <a:srgbClr val="E2E6E9"/>
                </a:solidFill>
                <a:latin typeface="Asar"/>
                <a:ea typeface="Asar"/>
                <a:cs typeface="Asar"/>
                <a:sym typeface="Asar"/>
              </a:rPr>
              <a:t>Gender classification is the process of identifying an individual's gender based on various factors. This task has numerous applications, ranging from targeted marketing to personalized healthcare experiences.</a:t>
            </a:r>
            <a:endParaRPr b="0" i="0" sz="1900" u="none" cap="none" strike="noStrike">
              <a:solidFill>
                <a:schemeClr val="dk1"/>
              </a:solidFill>
              <a:latin typeface="Calibri"/>
              <a:ea typeface="Calibri"/>
              <a:cs typeface="Calibri"/>
              <a:sym typeface="Calibri"/>
            </a:endParaRPr>
          </a:p>
        </p:txBody>
      </p:sp>
      <p:sp>
        <p:nvSpPr>
          <p:cNvPr id="75" name="Google Shape;75;p16"/>
          <p:cNvSpPr/>
          <p:nvPr/>
        </p:nvSpPr>
        <p:spPr>
          <a:xfrm>
            <a:off x="863798" y="4327208"/>
            <a:ext cx="6150293" cy="1974056"/>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E2E6E9"/>
              </a:buClr>
              <a:buSzPts val="1900"/>
              <a:buFont typeface="Asar"/>
              <a:buNone/>
            </a:pPr>
            <a:r>
              <a:rPr b="0" i="0" lang="en-US" sz="1900" u="none" cap="none" strike="noStrike">
                <a:solidFill>
                  <a:srgbClr val="E2E6E9"/>
                </a:solidFill>
                <a:latin typeface="Asar"/>
                <a:ea typeface="Asar"/>
                <a:cs typeface="Asar"/>
                <a:sym typeface="Asar"/>
              </a:rPr>
              <a:t>Predictive models use algorithms trained on datasets containing information about individuals' genders and associated features. These models learn the relationship between features and gender, enabling them to predict gender based on new data.</a:t>
            </a:r>
            <a:endParaRPr b="0" i="0" sz="1900" u="none" cap="none" strike="noStrike">
              <a:solidFill>
                <a:schemeClr val="dk1"/>
              </a:solidFill>
              <a:latin typeface="Calibri"/>
              <a:ea typeface="Calibri"/>
              <a:cs typeface="Calibri"/>
              <a:sym typeface="Calibri"/>
            </a:endParaRPr>
          </a:p>
        </p:txBody>
      </p:sp>
      <p:pic>
        <p:nvPicPr>
          <p:cNvPr descr="preencoded.png" id="76" name="Google Shape;76;p16"/>
          <p:cNvPicPr preferRelativeResize="0"/>
          <p:nvPr/>
        </p:nvPicPr>
        <p:blipFill rotWithShape="1">
          <a:blip r:embed="rId3">
            <a:alphaModFix/>
          </a:blip>
          <a:srcRect b="0" l="0" r="0" t="0"/>
          <a:stretch/>
        </p:blipFill>
        <p:spPr>
          <a:xfrm>
            <a:off x="7623929" y="2581513"/>
            <a:ext cx="6150293" cy="4208026"/>
          </a:xfrm>
          <a:prstGeom prst="rect">
            <a:avLst/>
          </a:prstGeom>
          <a:noFill/>
          <a:ln>
            <a:noFill/>
          </a:ln>
        </p:spPr>
      </p:pic>
      <p:sp>
        <p:nvSpPr>
          <p:cNvPr id="77" name="Google Shape;77;p16"/>
          <p:cNvSpPr/>
          <p:nvPr/>
        </p:nvSpPr>
        <p:spPr>
          <a:xfrm>
            <a:off x="12784050" y="7629575"/>
            <a:ext cx="1766700" cy="517200"/>
          </a:xfrm>
          <a:prstGeom prst="rect">
            <a:avLst/>
          </a:prstGeom>
          <a:solidFill>
            <a:srgbClr val="07161E"/>
          </a:solidFill>
          <a:ln cap="flat" cmpd="sng" w="9525">
            <a:solidFill>
              <a:srgbClr val="08131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descr="preencoded.png" id="83" name="Google Shape;83;p17"/>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84" name="Google Shape;84;p17"/>
          <p:cNvSpPr/>
          <p:nvPr/>
        </p:nvSpPr>
        <p:spPr>
          <a:xfrm>
            <a:off x="863798" y="1884521"/>
            <a:ext cx="6170771" cy="771287"/>
          </a:xfrm>
          <a:prstGeom prst="rect">
            <a:avLst/>
          </a:prstGeom>
          <a:noFill/>
          <a:ln>
            <a:noFill/>
          </a:ln>
        </p:spPr>
        <p:txBody>
          <a:bodyPr anchorCtr="0" anchor="t" bIns="0" lIns="0" spcFirstLastPara="1" rIns="0" wrap="square" tIns="0">
            <a:noAutofit/>
          </a:bodyPr>
          <a:lstStyle/>
          <a:p>
            <a:pPr indent="0" lvl="0" marL="0" marR="0" rtl="0" algn="l">
              <a:lnSpc>
                <a:spcPct val="124742"/>
              </a:lnSpc>
              <a:spcBef>
                <a:spcPts val="0"/>
              </a:spcBef>
              <a:spcAft>
                <a:spcPts val="0"/>
              </a:spcAft>
              <a:buClr>
                <a:srgbClr val="F5F0F0"/>
              </a:buClr>
              <a:buSzPts val="4850"/>
              <a:buFont typeface="Asar"/>
              <a:buNone/>
            </a:pPr>
            <a:r>
              <a:rPr b="0" i="0" lang="en-US" sz="4850" u="none" cap="none" strike="noStrike">
                <a:solidFill>
                  <a:srgbClr val="F5F0F0"/>
                </a:solidFill>
                <a:latin typeface="Asar"/>
                <a:ea typeface="Asar"/>
                <a:cs typeface="Asar"/>
                <a:sym typeface="Asar"/>
              </a:rPr>
              <a:t>Data Collection</a:t>
            </a:r>
            <a:endParaRPr b="0" i="0" sz="4850" u="none" cap="none" strike="noStrike">
              <a:solidFill>
                <a:schemeClr val="dk1"/>
              </a:solidFill>
              <a:latin typeface="Calibri"/>
              <a:ea typeface="Calibri"/>
              <a:cs typeface="Calibri"/>
              <a:sym typeface="Calibri"/>
            </a:endParaRPr>
          </a:p>
        </p:txBody>
      </p:sp>
      <p:sp>
        <p:nvSpPr>
          <p:cNvPr id="85" name="Google Shape;85;p17"/>
          <p:cNvSpPr/>
          <p:nvPr/>
        </p:nvSpPr>
        <p:spPr>
          <a:xfrm>
            <a:off x="863798" y="3025973"/>
            <a:ext cx="7416403" cy="1184434"/>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E2E6E9"/>
              </a:buClr>
              <a:buSzPts val="1900"/>
              <a:buFont typeface="Asar"/>
              <a:buNone/>
            </a:pPr>
            <a:r>
              <a:rPr b="0" i="0" lang="en-US" sz="1900" u="none" cap="none" strike="noStrike">
                <a:solidFill>
                  <a:srgbClr val="E2E6E9"/>
                </a:solidFill>
                <a:latin typeface="Asar"/>
                <a:ea typeface="Asar"/>
                <a:cs typeface="Asar"/>
                <a:sym typeface="Asar"/>
              </a:rPr>
              <a:t>The dataset used for gender classification was sourced from Kaggle. It contains information about individuals, including their gender, age, height, weight, and other relevant features.</a:t>
            </a:r>
            <a:endParaRPr b="0" i="0" sz="1900" u="none" cap="none" strike="noStrike">
              <a:solidFill>
                <a:schemeClr val="dk1"/>
              </a:solidFill>
              <a:latin typeface="Calibri"/>
              <a:ea typeface="Calibri"/>
              <a:cs typeface="Calibri"/>
              <a:sym typeface="Calibri"/>
            </a:endParaRPr>
          </a:p>
        </p:txBody>
      </p:sp>
      <p:sp>
        <p:nvSpPr>
          <p:cNvPr id="86" name="Google Shape;86;p17"/>
          <p:cNvSpPr/>
          <p:nvPr/>
        </p:nvSpPr>
        <p:spPr>
          <a:xfrm>
            <a:off x="863798" y="4488061"/>
            <a:ext cx="7416403" cy="1184434"/>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E2E6E9"/>
              </a:buClr>
              <a:buSzPts val="1900"/>
              <a:buFont typeface="Asar"/>
              <a:buNone/>
            </a:pPr>
            <a:r>
              <a:rPr b="0" i="0" lang="en-US" sz="1900" u="none" cap="none" strike="noStrike">
                <a:solidFill>
                  <a:srgbClr val="E2E6E9"/>
                </a:solidFill>
                <a:latin typeface="Asar"/>
                <a:ea typeface="Asar"/>
                <a:cs typeface="Asar"/>
                <a:sym typeface="Asar"/>
              </a:rPr>
              <a:t>This dataset provides valuable insights into the relationships between these features and an individual's gender. It serves as the foundation for building and evaluating predictive models.</a:t>
            </a:r>
            <a:endParaRPr b="0" i="0" sz="1900" u="none" cap="none" strike="noStrike">
              <a:solidFill>
                <a:schemeClr val="dk1"/>
              </a:solidFill>
              <a:latin typeface="Calibri"/>
              <a:ea typeface="Calibri"/>
              <a:cs typeface="Calibri"/>
              <a:sym typeface="Calibri"/>
            </a:endParaRPr>
          </a:p>
        </p:txBody>
      </p:sp>
      <p:sp>
        <p:nvSpPr>
          <p:cNvPr id="87" name="Google Shape;87;p17"/>
          <p:cNvSpPr/>
          <p:nvPr/>
        </p:nvSpPr>
        <p:spPr>
          <a:xfrm>
            <a:off x="863798" y="5950148"/>
            <a:ext cx="7416403" cy="394811"/>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609DFF"/>
              </a:buClr>
              <a:buSzPts val="1900"/>
              <a:buFont typeface="Asar"/>
              <a:buNone/>
            </a:pPr>
            <a:r>
              <a:rPr b="0" i="0" lang="en-US" sz="1900" u="sng" cap="none" strike="noStrike">
                <a:solidFill>
                  <a:schemeClr val="hlink"/>
                </a:solidFill>
                <a:latin typeface="Asar"/>
                <a:ea typeface="Asar"/>
                <a:cs typeface="Asar"/>
                <a:sym typeface="Asar"/>
                <a:hlinkClick r:id="rId4"/>
              </a:rPr>
              <a:t>This is the link to the dataset.</a:t>
            </a:r>
            <a:endParaRPr b="0" i="0" sz="1900" u="none"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descr="preencoded.png" id="93" name="Google Shape;93;p18"/>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94" name="Google Shape;94;p18"/>
          <p:cNvSpPr/>
          <p:nvPr/>
        </p:nvSpPr>
        <p:spPr>
          <a:xfrm>
            <a:off x="662821" y="1293138"/>
            <a:ext cx="6542842" cy="591860"/>
          </a:xfrm>
          <a:prstGeom prst="rect">
            <a:avLst/>
          </a:prstGeom>
          <a:noFill/>
          <a:ln>
            <a:noFill/>
          </a:ln>
        </p:spPr>
        <p:txBody>
          <a:bodyPr anchorCtr="0" anchor="t" bIns="0" lIns="0" spcFirstLastPara="1" rIns="0" wrap="square" tIns="0">
            <a:noAutofit/>
          </a:bodyPr>
          <a:lstStyle/>
          <a:p>
            <a:pPr indent="0" lvl="0" marL="0" marR="0" rtl="0" algn="l">
              <a:lnSpc>
                <a:spcPct val="125675"/>
              </a:lnSpc>
              <a:spcBef>
                <a:spcPts val="0"/>
              </a:spcBef>
              <a:spcAft>
                <a:spcPts val="0"/>
              </a:spcAft>
              <a:buClr>
                <a:srgbClr val="F5F0F0"/>
              </a:buClr>
              <a:buSzPts val="3700"/>
              <a:buFont typeface="Asar"/>
              <a:buNone/>
            </a:pPr>
            <a:r>
              <a:rPr b="0" i="0" lang="en-US" sz="3700" u="none" cap="none" strike="noStrike">
                <a:solidFill>
                  <a:srgbClr val="F5F0F0"/>
                </a:solidFill>
                <a:latin typeface="Asar"/>
                <a:ea typeface="Asar"/>
                <a:cs typeface="Asar"/>
                <a:sym typeface="Asar"/>
              </a:rPr>
              <a:t>Data Preprocessing and Cleaning</a:t>
            </a:r>
            <a:endParaRPr b="0" i="0" sz="3700" u="none" cap="none" strike="noStrike">
              <a:solidFill>
                <a:schemeClr val="dk1"/>
              </a:solidFill>
              <a:latin typeface="Calibri"/>
              <a:ea typeface="Calibri"/>
              <a:cs typeface="Calibri"/>
              <a:sym typeface="Calibri"/>
            </a:endParaRPr>
          </a:p>
        </p:txBody>
      </p:sp>
      <p:sp>
        <p:nvSpPr>
          <p:cNvPr id="95" name="Google Shape;95;p18"/>
          <p:cNvSpPr/>
          <p:nvPr/>
        </p:nvSpPr>
        <p:spPr>
          <a:xfrm>
            <a:off x="662821" y="2382083"/>
            <a:ext cx="426125" cy="426125"/>
          </a:xfrm>
          <a:prstGeom prst="roundRect">
            <a:avLst>
              <a:gd fmla="val 18668" name="adj"/>
            </a:avLst>
          </a:prstGeom>
          <a:solidFill>
            <a:srgbClr val="003180"/>
          </a:solidFill>
          <a:ln cap="flat" cmpd="sng" w="9525">
            <a:solidFill>
              <a:srgbClr val="194A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8"/>
          <p:cNvSpPr/>
          <p:nvPr/>
        </p:nvSpPr>
        <p:spPr>
          <a:xfrm>
            <a:off x="810458" y="2453045"/>
            <a:ext cx="130731" cy="28408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2E6E9"/>
              </a:buClr>
              <a:buSzPts val="2200"/>
              <a:buFont typeface="Asar"/>
              <a:buNone/>
            </a:pPr>
            <a:r>
              <a:rPr b="0" i="0" lang="en-US" sz="2200" u="none" cap="none" strike="noStrike">
                <a:solidFill>
                  <a:srgbClr val="E2E6E9"/>
                </a:solidFill>
                <a:latin typeface="Asar"/>
                <a:ea typeface="Asar"/>
                <a:cs typeface="Asar"/>
                <a:sym typeface="Asar"/>
              </a:rPr>
              <a:t>1</a:t>
            </a:r>
            <a:endParaRPr b="0" i="0" sz="2200" u="none" cap="none" strike="noStrike">
              <a:solidFill>
                <a:schemeClr val="dk1"/>
              </a:solidFill>
              <a:latin typeface="Calibri"/>
              <a:ea typeface="Calibri"/>
              <a:cs typeface="Calibri"/>
              <a:sym typeface="Calibri"/>
            </a:endParaRPr>
          </a:p>
        </p:txBody>
      </p:sp>
      <p:sp>
        <p:nvSpPr>
          <p:cNvPr id="97" name="Google Shape;97;p18"/>
          <p:cNvSpPr/>
          <p:nvPr/>
        </p:nvSpPr>
        <p:spPr>
          <a:xfrm>
            <a:off x="1278255" y="2382083"/>
            <a:ext cx="2367439" cy="295870"/>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E2E6E9"/>
              </a:buClr>
              <a:buSzPts val="1850"/>
              <a:buFont typeface="Asar"/>
              <a:buNone/>
            </a:pPr>
            <a:r>
              <a:rPr b="0" i="0" lang="en-US" sz="1850" u="none" cap="none" strike="noStrike">
                <a:solidFill>
                  <a:srgbClr val="E2E6E9"/>
                </a:solidFill>
                <a:latin typeface="Asar"/>
                <a:ea typeface="Asar"/>
                <a:cs typeface="Asar"/>
                <a:sym typeface="Asar"/>
              </a:rPr>
              <a:t>Data Loading</a:t>
            </a:r>
            <a:endParaRPr b="0" i="0" sz="1850" u="none" cap="none" strike="noStrike">
              <a:solidFill>
                <a:schemeClr val="dk1"/>
              </a:solidFill>
              <a:latin typeface="Calibri"/>
              <a:ea typeface="Calibri"/>
              <a:cs typeface="Calibri"/>
              <a:sym typeface="Calibri"/>
            </a:endParaRPr>
          </a:p>
        </p:txBody>
      </p:sp>
      <p:sp>
        <p:nvSpPr>
          <p:cNvPr id="98" name="Google Shape;98;p18"/>
          <p:cNvSpPr/>
          <p:nvPr/>
        </p:nvSpPr>
        <p:spPr>
          <a:xfrm>
            <a:off x="1278255" y="2791539"/>
            <a:ext cx="3199090" cy="1212056"/>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E2E6E9"/>
              </a:buClr>
              <a:buSzPts val="1450"/>
              <a:buFont typeface="Asar"/>
              <a:buNone/>
            </a:pPr>
            <a:r>
              <a:rPr b="0" i="0" lang="en-US" sz="1450" u="none" cap="none" strike="noStrike">
                <a:solidFill>
                  <a:srgbClr val="E2E6E9"/>
                </a:solidFill>
                <a:latin typeface="Asar"/>
                <a:ea typeface="Asar"/>
                <a:cs typeface="Asar"/>
                <a:sym typeface="Asar"/>
              </a:rPr>
              <a:t>We began by loading the dataset into our environment, preprocessing the data to handle any missing values and preparing it for model training.</a:t>
            </a:r>
            <a:endParaRPr b="0" i="0" sz="1450" u="none" cap="none" strike="noStrike">
              <a:solidFill>
                <a:schemeClr val="dk1"/>
              </a:solidFill>
              <a:latin typeface="Calibri"/>
              <a:ea typeface="Calibri"/>
              <a:cs typeface="Calibri"/>
              <a:sym typeface="Calibri"/>
            </a:endParaRPr>
          </a:p>
        </p:txBody>
      </p:sp>
      <p:sp>
        <p:nvSpPr>
          <p:cNvPr id="99" name="Google Shape;99;p18"/>
          <p:cNvSpPr/>
          <p:nvPr/>
        </p:nvSpPr>
        <p:spPr>
          <a:xfrm>
            <a:off x="4666655" y="2382083"/>
            <a:ext cx="426125" cy="426125"/>
          </a:xfrm>
          <a:prstGeom prst="roundRect">
            <a:avLst>
              <a:gd fmla="val 18668" name="adj"/>
            </a:avLst>
          </a:prstGeom>
          <a:solidFill>
            <a:srgbClr val="003180"/>
          </a:solidFill>
          <a:ln cap="flat" cmpd="sng" w="9525">
            <a:solidFill>
              <a:srgbClr val="194A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8"/>
          <p:cNvSpPr/>
          <p:nvPr/>
        </p:nvSpPr>
        <p:spPr>
          <a:xfrm>
            <a:off x="4799886" y="2453045"/>
            <a:ext cx="159663" cy="28408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2E6E9"/>
              </a:buClr>
              <a:buSzPts val="2200"/>
              <a:buFont typeface="Asar"/>
              <a:buNone/>
            </a:pPr>
            <a:r>
              <a:rPr b="0" i="0" lang="en-US" sz="2200" u="none" cap="none" strike="noStrike">
                <a:solidFill>
                  <a:srgbClr val="E2E6E9"/>
                </a:solidFill>
                <a:latin typeface="Asar"/>
                <a:ea typeface="Asar"/>
                <a:cs typeface="Asar"/>
                <a:sym typeface="Asar"/>
              </a:rPr>
              <a:t>2</a:t>
            </a:r>
            <a:endParaRPr b="0" i="0" sz="2200" u="none" cap="none" strike="noStrike">
              <a:solidFill>
                <a:schemeClr val="dk1"/>
              </a:solidFill>
              <a:latin typeface="Calibri"/>
              <a:ea typeface="Calibri"/>
              <a:cs typeface="Calibri"/>
              <a:sym typeface="Calibri"/>
            </a:endParaRPr>
          </a:p>
        </p:txBody>
      </p:sp>
      <p:sp>
        <p:nvSpPr>
          <p:cNvPr id="101" name="Google Shape;101;p18"/>
          <p:cNvSpPr/>
          <p:nvPr/>
        </p:nvSpPr>
        <p:spPr>
          <a:xfrm>
            <a:off x="5282089" y="2382083"/>
            <a:ext cx="2367439" cy="295870"/>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E2E6E9"/>
              </a:buClr>
              <a:buSzPts val="1850"/>
              <a:buFont typeface="Asar"/>
              <a:buNone/>
            </a:pPr>
            <a:r>
              <a:rPr b="0" i="0" lang="en-US" sz="1850" u="none" cap="none" strike="noStrike">
                <a:solidFill>
                  <a:srgbClr val="E2E6E9"/>
                </a:solidFill>
                <a:latin typeface="Asar"/>
                <a:ea typeface="Asar"/>
                <a:cs typeface="Asar"/>
                <a:sym typeface="Asar"/>
              </a:rPr>
              <a:t>Data Cleaning</a:t>
            </a:r>
            <a:endParaRPr b="0" i="0" sz="1850" u="none" cap="none" strike="noStrike">
              <a:solidFill>
                <a:schemeClr val="dk1"/>
              </a:solidFill>
              <a:latin typeface="Calibri"/>
              <a:ea typeface="Calibri"/>
              <a:cs typeface="Calibri"/>
              <a:sym typeface="Calibri"/>
            </a:endParaRPr>
          </a:p>
        </p:txBody>
      </p:sp>
      <p:sp>
        <p:nvSpPr>
          <p:cNvPr id="102" name="Google Shape;102;p18"/>
          <p:cNvSpPr/>
          <p:nvPr/>
        </p:nvSpPr>
        <p:spPr>
          <a:xfrm>
            <a:off x="5282089" y="2791539"/>
            <a:ext cx="3199090" cy="1212056"/>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E2E6E9"/>
              </a:buClr>
              <a:buSzPts val="1450"/>
              <a:buFont typeface="Asar"/>
              <a:buNone/>
            </a:pPr>
            <a:r>
              <a:rPr b="0" i="0" lang="en-US" sz="1450" u="none" cap="none" strike="noStrike">
                <a:solidFill>
                  <a:srgbClr val="E2E6E9"/>
                </a:solidFill>
                <a:latin typeface="Asar"/>
                <a:ea typeface="Asar"/>
                <a:cs typeface="Asar"/>
                <a:sym typeface="Asar"/>
              </a:rPr>
              <a:t>We removed any incomplete or corrupted data points and addressed potential biases by carefully evaluating the data's representativeness.</a:t>
            </a:r>
            <a:endParaRPr b="0" i="0" sz="1450" u="none" cap="none" strike="noStrike">
              <a:solidFill>
                <a:schemeClr val="dk1"/>
              </a:solidFill>
              <a:latin typeface="Calibri"/>
              <a:ea typeface="Calibri"/>
              <a:cs typeface="Calibri"/>
              <a:sym typeface="Calibri"/>
            </a:endParaRPr>
          </a:p>
        </p:txBody>
      </p:sp>
      <p:sp>
        <p:nvSpPr>
          <p:cNvPr id="103" name="Google Shape;103;p18"/>
          <p:cNvSpPr/>
          <p:nvPr/>
        </p:nvSpPr>
        <p:spPr>
          <a:xfrm>
            <a:off x="662821" y="4405908"/>
            <a:ext cx="426125" cy="426125"/>
          </a:xfrm>
          <a:prstGeom prst="roundRect">
            <a:avLst>
              <a:gd fmla="val 18668" name="adj"/>
            </a:avLst>
          </a:prstGeom>
          <a:solidFill>
            <a:srgbClr val="003180"/>
          </a:solidFill>
          <a:ln cap="flat" cmpd="sng" w="9525">
            <a:solidFill>
              <a:srgbClr val="194A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8"/>
          <p:cNvSpPr/>
          <p:nvPr/>
        </p:nvSpPr>
        <p:spPr>
          <a:xfrm>
            <a:off x="796766" y="4476869"/>
            <a:ext cx="158234" cy="28408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2E6E9"/>
              </a:buClr>
              <a:buSzPts val="2200"/>
              <a:buFont typeface="Asar"/>
              <a:buNone/>
            </a:pPr>
            <a:r>
              <a:rPr b="0" i="0" lang="en-US" sz="2200" u="none" cap="none" strike="noStrike">
                <a:solidFill>
                  <a:srgbClr val="E2E6E9"/>
                </a:solidFill>
                <a:latin typeface="Asar"/>
                <a:ea typeface="Asar"/>
                <a:cs typeface="Asar"/>
                <a:sym typeface="Asar"/>
              </a:rPr>
              <a:t>3</a:t>
            </a:r>
            <a:endParaRPr b="0" i="0" sz="2200" u="none" cap="none" strike="noStrike">
              <a:solidFill>
                <a:schemeClr val="dk1"/>
              </a:solidFill>
              <a:latin typeface="Calibri"/>
              <a:ea typeface="Calibri"/>
              <a:cs typeface="Calibri"/>
              <a:sym typeface="Calibri"/>
            </a:endParaRPr>
          </a:p>
        </p:txBody>
      </p:sp>
      <p:sp>
        <p:nvSpPr>
          <p:cNvPr id="105" name="Google Shape;105;p18"/>
          <p:cNvSpPr/>
          <p:nvPr/>
        </p:nvSpPr>
        <p:spPr>
          <a:xfrm>
            <a:off x="1278255" y="4405908"/>
            <a:ext cx="2367439" cy="295870"/>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E2E6E9"/>
              </a:buClr>
              <a:buSzPts val="1850"/>
              <a:buFont typeface="Asar"/>
              <a:buNone/>
            </a:pPr>
            <a:r>
              <a:rPr b="0" i="0" lang="en-US" sz="1850" u="none" cap="none" strike="noStrike">
                <a:solidFill>
                  <a:srgbClr val="E2E6E9"/>
                </a:solidFill>
                <a:latin typeface="Asar"/>
                <a:ea typeface="Asar"/>
                <a:cs typeface="Asar"/>
                <a:sym typeface="Asar"/>
              </a:rPr>
              <a:t>Data Augmentation</a:t>
            </a:r>
            <a:endParaRPr b="0" i="0" sz="1850" u="none" cap="none" strike="noStrike">
              <a:solidFill>
                <a:schemeClr val="dk1"/>
              </a:solidFill>
              <a:latin typeface="Calibri"/>
              <a:ea typeface="Calibri"/>
              <a:cs typeface="Calibri"/>
              <a:sym typeface="Calibri"/>
            </a:endParaRPr>
          </a:p>
        </p:txBody>
      </p:sp>
      <p:sp>
        <p:nvSpPr>
          <p:cNvPr id="106" name="Google Shape;106;p18"/>
          <p:cNvSpPr/>
          <p:nvPr/>
        </p:nvSpPr>
        <p:spPr>
          <a:xfrm>
            <a:off x="1278255" y="4815364"/>
            <a:ext cx="3199090" cy="2121098"/>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E2E6E9"/>
              </a:buClr>
              <a:buSzPts val="1450"/>
              <a:buFont typeface="Asar"/>
              <a:buNone/>
            </a:pPr>
            <a:r>
              <a:rPr b="0" i="0" lang="en-US" sz="1450" u="none" cap="none" strike="noStrike">
                <a:solidFill>
                  <a:srgbClr val="E2E6E9"/>
                </a:solidFill>
                <a:latin typeface="Asar"/>
                <a:ea typeface="Asar"/>
                <a:cs typeface="Asar"/>
                <a:sym typeface="Asar"/>
              </a:rPr>
              <a:t>We enhanced the dataset by generating synthetic samples through techniques such as oversampling minority classes, creating variations in the data, and introducing slight modifications to increase the diversity and robustness of the model's training set.</a:t>
            </a:r>
            <a:endParaRPr b="0" i="0" sz="1450" u="none" cap="none" strike="noStrike">
              <a:solidFill>
                <a:schemeClr val="dk1"/>
              </a:solidFill>
              <a:latin typeface="Calibri"/>
              <a:ea typeface="Calibri"/>
              <a:cs typeface="Calibri"/>
              <a:sym typeface="Calibri"/>
            </a:endParaRPr>
          </a:p>
        </p:txBody>
      </p:sp>
      <p:sp>
        <p:nvSpPr>
          <p:cNvPr id="107" name="Google Shape;107;p18"/>
          <p:cNvSpPr/>
          <p:nvPr/>
        </p:nvSpPr>
        <p:spPr>
          <a:xfrm>
            <a:off x="4666655" y="4405908"/>
            <a:ext cx="426125" cy="426125"/>
          </a:xfrm>
          <a:prstGeom prst="roundRect">
            <a:avLst>
              <a:gd fmla="val 18668" name="adj"/>
            </a:avLst>
          </a:prstGeom>
          <a:solidFill>
            <a:srgbClr val="003180"/>
          </a:solidFill>
          <a:ln cap="flat" cmpd="sng" w="9525">
            <a:solidFill>
              <a:srgbClr val="194A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8"/>
          <p:cNvSpPr/>
          <p:nvPr/>
        </p:nvSpPr>
        <p:spPr>
          <a:xfrm>
            <a:off x="4800481" y="4476869"/>
            <a:ext cx="158472" cy="28408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2E6E9"/>
              </a:buClr>
              <a:buSzPts val="2200"/>
              <a:buFont typeface="Asar"/>
              <a:buNone/>
            </a:pPr>
            <a:r>
              <a:rPr b="0" i="0" lang="en-US" sz="2200" u="none" cap="none" strike="noStrike">
                <a:solidFill>
                  <a:srgbClr val="E2E6E9"/>
                </a:solidFill>
                <a:latin typeface="Asar"/>
                <a:ea typeface="Asar"/>
                <a:cs typeface="Asar"/>
                <a:sym typeface="Asar"/>
              </a:rPr>
              <a:t>4</a:t>
            </a:r>
            <a:endParaRPr b="0" i="0" sz="2200" u="none" cap="none" strike="noStrike">
              <a:solidFill>
                <a:schemeClr val="dk1"/>
              </a:solidFill>
              <a:latin typeface="Calibri"/>
              <a:ea typeface="Calibri"/>
              <a:cs typeface="Calibri"/>
              <a:sym typeface="Calibri"/>
            </a:endParaRPr>
          </a:p>
        </p:txBody>
      </p:sp>
      <p:sp>
        <p:nvSpPr>
          <p:cNvPr id="109" name="Google Shape;109;p18"/>
          <p:cNvSpPr/>
          <p:nvPr/>
        </p:nvSpPr>
        <p:spPr>
          <a:xfrm>
            <a:off x="5282089" y="4405908"/>
            <a:ext cx="2367439" cy="295870"/>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E2E6E9"/>
              </a:buClr>
              <a:buSzPts val="1850"/>
              <a:buFont typeface="Asar"/>
              <a:buNone/>
            </a:pPr>
            <a:r>
              <a:rPr b="0" i="0" lang="en-US" sz="1850" u="none" cap="none" strike="noStrike">
                <a:solidFill>
                  <a:srgbClr val="E2E6E9"/>
                </a:solidFill>
                <a:latin typeface="Asar"/>
                <a:ea typeface="Asar"/>
                <a:cs typeface="Asar"/>
                <a:sym typeface="Asar"/>
              </a:rPr>
              <a:t>Data Standardization</a:t>
            </a:r>
            <a:endParaRPr b="0" i="0" sz="1850" u="none" cap="none" strike="noStrike">
              <a:solidFill>
                <a:schemeClr val="dk1"/>
              </a:solidFill>
              <a:latin typeface="Calibri"/>
              <a:ea typeface="Calibri"/>
              <a:cs typeface="Calibri"/>
              <a:sym typeface="Calibri"/>
            </a:endParaRPr>
          </a:p>
        </p:txBody>
      </p:sp>
      <p:sp>
        <p:nvSpPr>
          <p:cNvPr id="110" name="Google Shape;110;p18"/>
          <p:cNvSpPr/>
          <p:nvPr/>
        </p:nvSpPr>
        <p:spPr>
          <a:xfrm>
            <a:off x="5282089" y="4815364"/>
            <a:ext cx="3199090" cy="1515070"/>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E2E6E9"/>
              </a:buClr>
              <a:buSzPts val="1450"/>
              <a:buFont typeface="Asar"/>
              <a:buNone/>
            </a:pPr>
            <a:r>
              <a:rPr b="0" i="0" lang="en-US" sz="1450" u="none" cap="none" strike="noStrike">
                <a:solidFill>
                  <a:srgbClr val="E2E6E9"/>
                </a:solidFill>
                <a:latin typeface="Asar"/>
                <a:ea typeface="Asar"/>
                <a:cs typeface="Asar"/>
                <a:sym typeface="Asar"/>
              </a:rPr>
              <a:t>We standardized the dataset by scaling features to a common range, ensuring that each feature contributes equally to the model's performance and improving overall training efficiency.</a:t>
            </a:r>
            <a:endParaRPr b="0" i="0" sz="1450" u="none" cap="none" strike="noStrik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descr="preencoded.png" id="116" name="Google Shape;116;p19"/>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117" name="Google Shape;117;p19"/>
          <p:cNvSpPr/>
          <p:nvPr/>
        </p:nvSpPr>
        <p:spPr>
          <a:xfrm>
            <a:off x="863798" y="1216819"/>
            <a:ext cx="6662261" cy="771287"/>
          </a:xfrm>
          <a:prstGeom prst="rect">
            <a:avLst/>
          </a:prstGeom>
          <a:noFill/>
          <a:ln>
            <a:noFill/>
          </a:ln>
        </p:spPr>
        <p:txBody>
          <a:bodyPr anchorCtr="0" anchor="t" bIns="0" lIns="0" spcFirstLastPara="1" rIns="0" wrap="square" tIns="0">
            <a:noAutofit/>
          </a:bodyPr>
          <a:lstStyle/>
          <a:p>
            <a:pPr indent="0" lvl="0" marL="0" marR="0" rtl="0" algn="l">
              <a:lnSpc>
                <a:spcPct val="124742"/>
              </a:lnSpc>
              <a:spcBef>
                <a:spcPts val="0"/>
              </a:spcBef>
              <a:spcAft>
                <a:spcPts val="0"/>
              </a:spcAft>
              <a:buClr>
                <a:srgbClr val="F5F0F0"/>
              </a:buClr>
              <a:buSzPts val="4850"/>
              <a:buFont typeface="Asar"/>
              <a:buNone/>
            </a:pPr>
            <a:r>
              <a:rPr b="0" i="0" lang="en-US" sz="4850" u="none" cap="none" strike="noStrike">
                <a:solidFill>
                  <a:srgbClr val="F5F0F0"/>
                </a:solidFill>
                <a:latin typeface="Asar"/>
                <a:ea typeface="Asar"/>
                <a:cs typeface="Asar"/>
                <a:sym typeface="Asar"/>
              </a:rPr>
              <a:t>Exploratory Data Analysis</a:t>
            </a:r>
            <a:endParaRPr b="0" i="0" sz="4850" u="none" cap="none" strike="noStrike">
              <a:solidFill>
                <a:schemeClr val="dk1"/>
              </a:solidFill>
              <a:latin typeface="Calibri"/>
              <a:ea typeface="Calibri"/>
              <a:cs typeface="Calibri"/>
              <a:sym typeface="Calibri"/>
            </a:endParaRPr>
          </a:p>
        </p:txBody>
      </p:sp>
      <p:sp>
        <p:nvSpPr>
          <p:cNvPr id="118" name="Google Shape;118;p19"/>
          <p:cNvSpPr/>
          <p:nvPr/>
        </p:nvSpPr>
        <p:spPr>
          <a:xfrm>
            <a:off x="863798" y="2605088"/>
            <a:ext cx="2070378" cy="385524"/>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5F0F0"/>
              </a:buClr>
              <a:buSzPts val="2400"/>
              <a:buFont typeface="Asar"/>
              <a:buNone/>
            </a:pPr>
            <a:r>
              <a:rPr b="0" i="0" lang="en-US" sz="2400" u="none" cap="none" strike="noStrike">
                <a:solidFill>
                  <a:srgbClr val="F5F0F0"/>
                </a:solidFill>
                <a:latin typeface="Asar"/>
                <a:ea typeface="Asar"/>
                <a:cs typeface="Asar"/>
                <a:sym typeface="Asar"/>
              </a:rPr>
              <a:t>Visualizations</a:t>
            </a:r>
            <a:endParaRPr b="0" i="0" sz="2400" u="none" cap="none" strike="noStrike">
              <a:solidFill>
                <a:schemeClr val="dk1"/>
              </a:solidFill>
              <a:latin typeface="Calibri"/>
              <a:ea typeface="Calibri"/>
              <a:cs typeface="Calibri"/>
              <a:sym typeface="Calibri"/>
            </a:endParaRPr>
          </a:p>
        </p:txBody>
      </p:sp>
      <p:sp>
        <p:nvSpPr>
          <p:cNvPr id="119" name="Google Shape;119;p19"/>
          <p:cNvSpPr/>
          <p:nvPr/>
        </p:nvSpPr>
        <p:spPr>
          <a:xfrm>
            <a:off x="863798" y="3237428"/>
            <a:ext cx="2070378" cy="3553301"/>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E2E6E9"/>
              </a:buClr>
              <a:buSzPts val="1900"/>
              <a:buFont typeface="Asar"/>
              <a:buNone/>
            </a:pPr>
            <a:r>
              <a:rPr b="0" i="0" lang="en-US" sz="1900" u="none" cap="none" strike="noStrike">
                <a:solidFill>
                  <a:srgbClr val="E2E6E9"/>
                </a:solidFill>
                <a:latin typeface="Asar"/>
                <a:ea typeface="Asar"/>
                <a:cs typeface="Asar"/>
                <a:sym typeface="Asar"/>
              </a:rPr>
              <a:t>We created histograms, box plots, and scatter plots to explore the distribution of features and identify potential relationships within the data.</a:t>
            </a:r>
            <a:endParaRPr b="0" i="0" sz="1900" u="none" cap="none" strike="noStrike">
              <a:solidFill>
                <a:schemeClr val="dk1"/>
              </a:solidFill>
              <a:latin typeface="Calibri"/>
              <a:ea typeface="Calibri"/>
              <a:cs typeface="Calibri"/>
              <a:sym typeface="Calibri"/>
            </a:endParaRPr>
          </a:p>
        </p:txBody>
      </p:sp>
      <p:sp>
        <p:nvSpPr>
          <p:cNvPr id="120" name="Google Shape;120;p19"/>
          <p:cNvSpPr/>
          <p:nvPr/>
        </p:nvSpPr>
        <p:spPr>
          <a:xfrm>
            <a:off x="3544014" y="2605088"/>
            <a:ext cx="2070378" cy="385524"/>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5F0F0"/>
              </a:buClr>
              <a:buSzPts val="2400"/>
              <a:buFont typeface="Asar"/>
              <a:buNone/>
            </a:pPr>
            <a:r>
              <a:rPr b="0" i="0" lang="en-US" sz="2400" u="none" cap="none" strike="noStrike">
                <a:solidFill>
                  <a:srgbClr val="F5F0F0"/>
                </a:solidFill>
                <a:latin typeface="Asar"/>
                <a:ea typeface="Asar"/>
                <a:cs typeface="Asar"/>
                <a:sym typeface="Asar"/>
              </a:rPr>
              <a:t>Insights</a:t>
            </a:r>
            <a:endParaRPr b="0" i="0" sz="2400" u="none" cap="none" strike="noStrike">
              <a:solidFill>
                <a:schemeClr val="dk1"/>
              </a:solidFill>
              <a:latin typeface="Calibri"/>
              <a:ea typeface="Calibri"/>
              <a:cs typeface="Calibri"/>
              <a:sym typeface="Calibri"/>
            </a:endParaRPr>
          </a:p>
        </p:txBody>
      </p:sp>
      <p:sp>
        <p:nvSpPr>
          <p:cNvPr id="121" name="Google Shape;121;p19"/>
          <p:cNvSpPr/>
          <p:nvPr/>
        </p:nvSpPr>
        <p:spPr>
          <a:xfrm>
            <a:off x="3544014" y="3237428"/>
            <a:ext cx="2070378" cy="3553301"/>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E2E6E9"/>
              </a:buClr>
              <a:buSzPts val="1900"/>
              <a:buFont typeface="Asar"/>
              <a:buNone/>
            </a:pPr>
            <a:r>
              <a:rPr b="0" i="0" lang="en-US" sz="1900" u="none" cap="none" strike="noStrike">
                <a:solidFill>
                  <a:srgbClr val="E2E6E9"/>
                </a:solidFill>
                <a:latin typeface="Asar"/>
                <a:ea typeface="Asar"/>
                <a:cs typeface="Asar"/>
                <a:sym typeface="Asar"/>
              </a:rPr>
              <a:t>Through EDA, we identified key characteristics that contributed to gender classification, guiding feature selection and model training.</a:t>
            </a:r>
            <a:endParaRPr b="0" i="0" sz="1900" u="none" cap="none" strike="noStrike">
              <a:solidFill>
                <a:schemeClr val="dk1"/>
              </a:solidFill>
              <a:latin typeface="Calibri"/>
              <a:ea typeface="Calibri"/>
              <a:cs typeface="Calibri"/>
              <a:sym typeface="Calibri"/>
            </a:endParaRPr>
          </a:p>
        </p:txBody>
      </p:sp>
      <p:sp>
        <p:nvSpPr>
          <p:cNvPr id="122" name="Google Shape;122;p19"/>
          <p:cNvSpPr/>
          <p:nvPr/>
        </p:nvSpPr>
        <p:spPr>
          <a:xfrm>
            <a:off x="6224230" y="2605088"/>
            <a:ext cx="2070378" cy="385524"/>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5F0F0"/>
              </a:buClr>
              <a:buSzPts val="2400"/>
              <a:buFont typeface="Asar"/>
              <a:buNone/>
            </a:pPr>
            <a:r>
              <a:rPr b="0" i="0" lang="en-US" sz="2400" u="none" cap="none" strike="noStrike">
                <a:solidFill>
                  <a:srgbClr val="F5F0F0"/>
                </a:solidFill>
                <a:latin typeface="Asar"/>
                <a:ea typeface="Asar"/>
                <a:cs typeface="Asar"/>
                <a:sym typeface="Asar"/>
              </a:rPr>
              <a:t>Data Balance</a:t>
            </a:r>
            <a:endParaRPr b="0" i="0" sz="2400" u="none" cap="none" strike="noStrike">
              <a:solidFill>
                <a:schemeClr val="dk1"/>
              </a:solidFill>
              <a:latin typeface="Calibri"/>
              <a:ea typeface="Calibri"/>
              <a:cs typeface="Calibri"/>
              <a:sym typeface="Calibri"/>
            </a:endParaRPr>
          </a:p>
        </p:txBody>
      </p:sp>
      <p:sp>
        <p:nvSpPr>
          <p:cNvPr id="123" name="Google Shape;123;p19"/>
          <p:cNvSpPr/>
          <p:nvPr/>
        </p:nvSpPr>
        <p:spPr>
          <a:xfrm>
            <a:off x="6224230" y="3237428"/>
            <a:ext cx="2070378" cy="3158490"/>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E2E6E9"/>
              </a:buClr>
              <a:buSzPts val="1900"/>
              <a:buFont typeface="Asar"/>
              <a:buNone/>
            </a:pPr>
            <a:r>
              <a:rPr b="0" i="0" lang="en-US" sz="1900" u="none" cap="none" strike="noStrike">
                <a:solidFill>
                  <a:srgbClr val="E2E6E9"/>
                </a:solidFill>
                <a:latin typeface="Asar"/>
                <a:ea typeface="Asar"/>
                <a:cs typeface="Asar"/>
                <a:sym typeface="Asar"/>
              </a:rPr>
              <a:t>We analyzed the dataset for any class imbalances, ensuring the model wouldn't favor one gender over another during training.</a:t>
            </a:r>
            <a:endParaRPr b="0" i="0" sz="1900" u="none" cap="none" strike="noStrik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descr="preencoded.png" id="129" name="Google Shape;129;p20"/>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30" name="Google Shape;130;p20"/>
          <p:cNvSpPr/>
          <p:nvPr/>
        </p:nvSpPr>
        <p:spPr>
          <a:xfrm>
            <a:off x="6205061" y="581144"/>
            <a:ext cx="7390805" cy="641747"/>
          </a:xfrm>
          <a:prstGeom prst="rect">
            <a:avLst/>
          </a:prstGeom>
          <a:noFill/>
          <a:ln>
            <a:noFill/>
          </a:ln>
        </p:spPr>
        <p:txBody>
          <a:bodyPr anchorCtr="0" anchor="t" bIns="0" lIns="0" spcFirstLastPara="1" rIns="0" wrap="square" tIns="0">
            <a:noAutofit/>
          </a:bodyPr>
          <a:lstStyle/>
          <a:p>
            <a:pPr indent="0" lvl="0" marL="0" marR="0" rtl="0" algn="l">
              <a:lnSpc>
                <a:spcPct val="126250"/>
              </a:lnSpc>
              <a:spcBef>
                <a:spcPts val="0"/>
              </a:spcBef>
              <a:spcAft>
                <a:spcPts val="0"/>
              </a:spcAft>
              <a:buClr>
                <a:srgbClr val="F5F0F0"/>
              </a:buClr>
              <a:buSzPts val="4000"/>
              <a:buFont typeface="Asar"/>
              <a:buNone/>
            </a:pPr>
            <a:r>
              <a:rPr b="0" i="0" lang="en-US" sz="4000" u="none" cap="none" strike="noStrike">
                <a:solidFill>
                  <a:srgbClr val="F5F0F0"/>
                </a:solidFill>
                <a:latin typeface="Asar"/>
                <a:ea typeface="Asar"/>
                <a:cs typeface="Asar"/>
                <a:sym typeface="Asar"/>
              </a:rPr>
              <a:t>Feature Engineering and Selection</a:t>
            </a:r>
            <a:endParaRPr b="0" i="0" sz="4000" u="none" cap="none" strike="noStrike">
              <a:solidFill>
                <a:schemeClr val="dk1"/>
              </a:solidFill>
              <a:latin typeface="Calibri"/>
              <a:ea typeface="Calibri"/>
              <a:cs typeface="Calibri"/>
              <a:sym typeface="Calibri"/>
            </a:endParaRPr>
          </a:p>
        </p:txBody>
      </p:sp>
      <p:sp>
        <p:nvSpPr>
          <p:cNvPr id="131" name="Google Shape;131;p20"/>
          <p:cNvSpPr/>
          <p:nvPr/>
        </p:nvSpPr>
        <p:spPr>
          <a:xfrm>
            <a:off x="6205061" y="1530906"/>
            <a:ext cx="7706678" cy="6117431"/>
          </a:xfrm>
          <a:prstGeom prst="roundRect">
            <a:avLst>
              <a:gd fmla="val 1410" name="adj"/>
            </a:avLst>
          </a:prstGeom>
          <a:noFill/>
          <a:ln cap="flat" cmpd="sng" w="9525">
            <a:solidFill>
              <a:srgbClr val="FFFFFF">
                <a:alpha val="23921"/>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0"/>
          <p:cNvSpPr/>
          <p:nvPr/>
        </p:nvSpPr>
        <p:spPr>
          <a:xfrm>
            <a:off x="6212681" y="1538526"/>
            <a:ext cx="7691438" cy="590074"/>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0"/>
          <p:cNvSpPr/>
          <p:nvPr/>
        </p:nvSpPr>
        <p:spPr>
          <a:xfrm>
            <a:off x="6418064" y="1669256"/>
            <a:ext cx="2016919" cy="328613"/>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E2E6E9"/>
              </a:buClr>
              <a:buSzPts val="1600"/>
              <a:buFont typeface="Asar"/>
              <a:buNone/>
            </a:pPr>
            <a:r>
              <a:rPr b="0" i="0" lang="en-US" sz="1600" u="none" cap="none" strike="noStrike">
                <a:solidFill>
                  <a:srgbClr val="E2E6E9"/>
                </a:solidFill>
                <a:latin typeface="Asar"/>
                <a:ea typeface="Asar"/>
                <a:cs typeface="Asar"/>
                <a:sym typeface="Asar"/>
              </a:rPr>
              <a:t>Feature</a:t>
            </a:r>
            <a:endParaRPr b="0" i="0" sz="1600" u="none" cap="none" strike="noStrike">
              <a:solidFill>
                <a:schemeClr val="dk1"/>
              </a:solidFill>
              <a:latin typeface="Calibri"/>
              <a:ea typeface="Calibri"/>
              <a:cs typeface="Calibri"/>
              <a:sym typeface="Calibri"/>
            </a:endParaRPr>
          </a:p>
        </p:txBody>
      </p:sp>
      <p:sp>
        <p:nvSpPr>
          <p:cNvPr id="134" name="Google Shape;134;p20"/>
          <p:cNvSpPr/>
          <p:nvPr/>
        </p:nvSpPr>
        <p:spPr>
          <a:xfrm>
            <a:off x="8853130" y="1669256"/>
            <a:ext cx="4845725" cy="328613"/>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E2E6E9"/>
              </a:buClr>
              <a:buSzPts val="1600"/>
              <a:buFont typeface="Asar"/>
              <a:buNone/>
            </a:pPr>
            <a:r>
              <a:rPr b="0" i="0" lang="en-US" sz="1600" u="none" cap="none" strike="noStrike">
                <a:solidFill>
                  <a:srgbClr val="E2E6E9"/>
                </a:solidFill>
                <a:latin typeface="Asar"/>
                <a:ea typeface="Asar"/>
                <a:cs typeface="Asar"/>
                <a:sym typeface="Asar"/>
              </a:rPr>
              <a:t>Description</a:t>
            </a:r>
            <a:endParaRPr b="0" i="0" sz="1600" u="none" cap="none" strike="noStrike">
              <a:solidFill>
                <a:schemeClr val="dk1"/>
              </a:solidFill>
              <a:latin typeface="Calibri"/>
              <a:ea typeface="Calibri"/>
              <a:cs typeface="Calibri"/>
              <a:sym typeface="Calibri"/>
            </a:endParaRPr>
          </a:p>
        </p:txBody>
      </p:sp>
      <p:sp>
        <p:nvSpPr>
          <p:cNvPr id="135" name="Google Shape;135;p20"/>
          <p:cNvSpPr/>
          <p:nvPr/>
        </p:nvSpPr>
        <p:spPr>
          <a:xfrm>
            <a:off x="6212681" y="2128599"/>
            <a:ext cx="7691438" cy="918686"/>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0"/>
          <p:cNvSpPr/>
          <p:nvPr/>
        </p:nvSpPr>
        <p:spPr>
          <a:xfrm>
            <a:off x="6418064" y="2259330"/>
            <a:ext cx="2016919" cy="328613"/>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E2E6E9"/>
              </a:buClr>
              <a:buSzPts val="1600"/>
              <a:buFont typeface="Asar"/>
              <a:buNone/>
            </a:pPr>
            <a:r>
              <a:rPr b="0" i="0" lang="en-US" sz="1600" u="none" cap="none" strike="noStrike">
                <a:solidFill>
                  <a:srgbClr val="E2E6E9"/>
                </a:solidFill>
                <a:latin typeface="Asar"/>
                <a:ea typeface="Asar"/>
                <a:cs typeface="Asar"/>
                <a:sym typeface="Asar"/>
              </a:rPr>
              <a:t>Forehead Area</a:t>
            </a:r>
            <a:endParaRPr b="0" i="0" sz="1600" u="none" cap="none" strike="noStrike">
              <a:solidFill>
                <a:schemeClr val="dk1"/>
              </a:solidFill>
              <a:latin typeface="Calibri"/>
              <a:ea typeface="Calibri"/>
              <a:cs typeface="Calibri"/>
              <a:sym typeface="Calibri"/>
            </a:endParaRPr>
          </a:p>
        </p:txBody>
      </p:sp>
      <p:sp>
        <p:nvSpPr>
          <p:cNvPr id="137" name="Google Shape;137;p20"/>
          <p:cNvSpPr/>
          <p:nvPr/>
        </p:nvSpPr>
        <p:spPr>
          <a:xfrm>
            <a:off x="8853130" y="2259330"/>
            <a:ext cx="4845725" cy="657225"/>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E2E6E9"/>
              </a:buClr>
              <a:buSzPts val="1600"/>
              <a:buFont typeface="Asar"/>
              <a:buNone/>
            </a:pPr>
            <a:r>
              <a:rPr b="0" i="0" lang="en-US" sz="1600" u="none" cap="none" strike="noStrike">
                <a:solidFill>
                  <a:srgbClr val="E2E6E9"/>
                </a:solidFill>
                <a:latin typeface="Asar"/>
                <a:ea typeface="Asar"/>
                <a:cs typeface="Asar"/>
                <a:sym typeface="Asar"/>
              </a:rPr>
              <a:t>Calculated by multiplying forehead width and forehead height.</a:t>
            </a:r>
            <a:endParaRPr b="0" i="0" sz="1600" u="none" cap="none" strike="noStrike">
              <a:solidFill>
                <a:schemeClr val="dk1"/>
              </a:solidFill>
              <a:latin typeface="Calibri"/>
              <a:ea typeface="Calibri"/>
              <a:cs typeface="Calibri"/>
              <a:sym typeface="Calibri"/>
            </a:endParaRPr>
          </a:p>
        </p:txBody>
      </p:sp>
      <p:sp>
        <p:nvSpPr>
          <p:cNvPr id="138" name="Google Shape;138;p20"/>
          <p:cNvSpPr/>
          <p:nvPr/>
        </p:nvSpPr>
        <p:spPr>
          <a:xfrm>
            <a:off x="6212681" y="3047286"/>
            <a:ext cx="7691438" cy="918686"/>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0"/>
          <p:cNvSpPr/>
          <p:nvPr/>
        </p:nvSpPr>
        <p:spPr>
          <a:xfrm>
            <a:off x="6418064" y="3178016"/>
            <a:ext cx="2016919" cy="328613"/>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E2E6E9"/>
              </a:buClr>
              <a:buSzPts val="1600"/>
              <a:buFont typeface="Asar"/>
              <a:buNone/>
            </a:pPr>
            <a:r>
              <a:rPr b="0" i="0" lang="en-US" sz="1600" u="none" cap="none" strike="noStrike">
                <a:solidFill>
                  <a:srgbClr val="E2E6E9"/>
                </a:solidFill>
                <a:latin typeface="Asar"/>
                <a:ea typeface="Asar"/>
                <a:cs typeface="Asar"/>
                <a:sym typeface="Asar"/>
              </a:rPr>
              <a:t>Forehead Ratio</a:t>
            </a:r>
            <a:endParaRPr b="0" i="0" sz="1600" u="none" cap="none" strike="noStrike">
              <a:solidFill>
                <a:schemeClr val="dk1"/>
              </a:solidFill>
              <a:latin typeface="Calibri"/>
              <a:ea typeface="Calibri"/>
              <a:cs typeface="Calibri"/>
              <a:sym typeface="Calibri"/>
            </a:endParaRPr>
          </a:p>
        </p:txBody>
      </p:sp>
      <p:sp>
        <p:nvSpPr>
          <p:cNvPr id="140" name="Google Shape;140;p20"/>
          <p:cNvSpPr/>
          <p:nvPr/>
        </p:nvSpPr>
        <p:spPr>
          <a:xfrm>
            <a:off x="8853130" y="3178016"/>
            <a:ext cx="4845725" cy="657225"/>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E2E6E9"/>
              </a:buClr>
              <a:buSzPts val="1600"/>
              <a:buFont typeface="Asar"/>
              <a:buNone/>
            </a:pPr>
            <a:r>
              <a:rPr b="0" i="0" lang="en-US" sz="1600" u="none" cap="none" strike="noStrike">
                <a:solidFill>
                  <a:srgbClr val="E2E6E9"/>
                </a:solidFill>
                <a:latin typeface="Asar"/>
                <a:ea typeface="Asar"/>
                <a:cs typeface="Asar"/>
                <a:sym typeface="Asar"/>
              </a:rPr>
              <a:t>The ratio of forehead width to forehead height to assess proportionality.</a:t>
            </a:r>
            <a:endParaRPr b="0" i="0" sz="1600" u="none" cap="none" strike="noStrike">
              <a:solidFill>
                <a:schemeClr val="dk1"/>
              </a:solidFill>
              <a:latin typeface="Calibri"/>
              <a:ea typeface="Calibri"/>
              <a:cs typeface="Calibri"/>
              <a:sym typeface="Calibri"/>
            </a:endParaRPr>
          </a:p>
        </p:txBody>
      </p:sp>
      <p:sp>
        <p:nvSpPr>
          <p:cNvPr id="141" name="Google Shape;141;p20"/>
          <p:cNvSpPr/>
          <p:nvPr/>
        </p:nvSpPr>
        <p:spPr>
          <a:xfrm>
            <a:off x="6212681" y="3965972"/>
            <a:ext cx="7691438" cy="918686"/>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0"/>
          <p:cNvSpPr/>
          <p:nvPr/>
        </p:nvSpPr>
        <p:spPr>
          <a:xfrm>
            <a:off x="6418064" y="4096703"/>
            <a:ext cx="2016919" cy="657225"/>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E2E6E9"/>
              </a:buClr>
              <a:buSzPts val="1600"/>
              <a:buFont typeface="Asar"/>
              <a:buNone/>
            </a:pPr>
            <a:r>
              <a:rPr b="0" i="0" lang="en-US" sz="1600" u="none" cap="none" strike="noStrike">
                <a:solidFill>
                  <a:srgbClr val="E2E6E9"/>
                </a:solidFill>
                <a:latin typeface="Asar"/>
                <a:ea typeface="Asar"/>
                <a:cs typeface="Asar"/>
                <a:sym typeface="Asar"/>
              </a:rPr>
              <a:t>Nose Area Approximation</a:t>
            </a:r>
            <a:endParaRPr b="0" i="0" sz="1600" u="none" cap="none" strike="noStrike">
              <a:solidFill>
                <a:schemeClr val="dk1"/>
              </a:solidFill>
              <a:latin typeface="Calibri"/>
              <a:ea typeface="Calibri"/>
              <a:cs typeface="Calibri"/>
              <a:sym typeface="Calibri"/>
            </a:endParaRPr>
          </a:p>
        </p:txBody>
      </p:sp>
      <p:sp>
        <p:nvSpPr>
          <p:cNvPr id="143" name="Google Shape;143;p20"/>
          <p:cNvSpPr/>
          <p:nvPr/>
        </p:nvSpPr>
        <p:spPr>
          <a:xfrm>
            <a:off x="8853130" y="4096703"/>
            <a:ext cx="4845725" cy="328613"/>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E2E6E9"/>
              </a:buClr>
              <a:buSzPts val="1600"/>
              <a:buFont typeface="Asar"/>
              <a:buNone/>
            </a:pPr>
            <a:r>
              <a:rPr b="0" i="0" lang="en-US" sz="1600" u="none" cap="none" strike="noStrike">
                <a:solidFill>
                  <a:srgbClr val="E2E6E9"/>
                </a:solidFill>
                <a:latin typeface="Asar"/>
                <a:ea typeface="Asar"/>
                <a:cs typeface="Asar"/>
                <a:sym typeface="Asar"/>
              </a:rPr>
              <a:t>Estimated using width and length features.</a:t>
            </a:r>
            <a:endParaRPr b="0" i="0" sz="1600" u="none" cap="none" strike="noStrike">
              <a:solidFill>
                <a:schemeClr val="dk1"/>
              </a:solidFill>
              <a:latin typeface="Calibri"/>
              <a:ea typeface="Calibri"/>
              <a:cs typeface="Calibri"/>
              <a:sym typeface="Calibri"/>
            </a:endParaRPr>
          </a:p>
        </p:txBody>
      </p:sp>
      <p:sp>
        <p:nvSpPr>
          <p:cNvPr id="144" name="Google Shape;144;p20"/>
          <p:cNvSpPr/>
          <p:nvPr/>
        </p:nvSpPr>
        <p:spPr>
          <a:xfrm>
            <a:off x="6212681" y="4884658"/>
            <a:ext cx="7691438" cy="918686"/>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0"/>
          <p:cNvSpPr/>
          <p:nvPr/>
        </p:nvSpPr>
        <p:spPr>
          <a:xfrm>
            <a:off x="6418064" y="5015389"/>
            <a:ext cx="2016919" cy="328613"/>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E2E6E9"/>
              </a:buClr>
              <a:buSzPts val="1600"/>
              <a:buFont typeface="Asar"/>
              <a:buNone/>
            </a:pPr>
            <a:r>
              <a:rPr b="0" i="0" lang="en-US" sz="1600" u="none" cap="none" strike="noStrike">
                <a:solidFill>
                  <a:srgbClr val="E2E6E9"/>
                </a:solidFill>
                <a:latin typeface="Asar"/>
                <a:ea typeface="Asar"/>
                <a:cs typeface="Asar"/>
                <a:sym typeface="Asar"/>
              </a:rPr>
              <a:t>Nose-to-Lip Ratio</a:t>
            </a:r>
            <a:endParaRPr b="0" i="0" sz="1600" u="none" cap="none" strike="noStrike">
              <a:solidFill>
                <a:schemeClr val="dk1"/>
              </a:solidFill>
              <a:latin typeface="Calibri"/>
              <a:ea typeface="Calibri"/>
              <a:cs typeface="Calibri"/>
              <a:sym typeface="Calibri"/>
            </a:endParaRPr>
          </a:p>
        </p:txBody>
      </p:sp>
      <p:sp>
        <p:nvSpPr>
          <p:cNvPr id="146" name="Google Shape;146;p20"/>
          <p:cNvSpPr/>
          <p:nvPr/>
        </p:nvSpPr>
        <p:spPr>
          <a:xfrm>
            <a:off x="8853130" y="5015389"/>
            <a:ext cx="4845725" cy="657225"/>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E2E6E9"/>
              </a:buClr>
              <a:buSzPts val="1600"/>
              <a:buFont typeface="Asar"/>
              <a:buNone/>
            </a:pPr>
            <a:r>
              <a:rPr b="0" i="0" lang="en-US" sz="1600" u="none" cap="none" strike="noStrike">
                <a:solidFill>
                  <a:srgbClr val="E2E6E9"/>
                </a:solidFill>
                <a:latin typeface="Asar"/>
                <a:ea typeface="Asar"/>
                <a:cs typeface="Asar"/>
                <a:sym typeface="Asar"/>
              </a:rPr>
              <a:t>Ratio of length from nose to lip to length of nose to capture proportionality.</a:t>
            </a:r>
            <a:endParaRPr b="0" i="0" sz="1600" u="none" cap="none" strike="noStrike">
              <a:solidFill>
                <a:schemeClr val="dk1"/>
              </a:solidFill>
              <a:latin typeface="Calibri"/>
              <a:ea typeface="Calibri"/>
              <a:cs typeface="Calibri"/>
              <a:sym typeface="Calibri"/>
            </a:endParaRPr>
          </a:p>
        </p:txBody>
      </p:sp>
      <p:sp>
        <p:nvSpPr>
          <p:cNvPr id="147" name="Google Shape;147;p20"/>
          <p:cNvSpPr/>
          <p:nvPr/>
        </p:nvSpPr>
        <p:spPr>
          <a:xfrm>
            <a:off x="6212681" y="5803344"/>
            <a:ext cx="7691438" cy="918686"/>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0"/>
          <p:cNvSpPr/>
          <p:nvPr/>
        </p:nvSpPr>
        <p:spPr>
          <a:xfrm>
            <a:off x="6418064" y="5934075"/>
            <a:ext cx="2016919" cy="328613"/>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E2E6E9"/>
              </a:buClr>
              <a:buSzPts val="1600"/>
              <a:buFont typeface="Asar"/>
              <a:buNone/>
            </a:pPr>
            <a:r>
              <a:rPr b="0" i="0" lang="en-US" sz="1600" u="none" cap="none" strike="noStrike">
                <a:solidFill>
                  <a:srgbClr val="E2E6E9"/>
                </a:solidFill>
                <a:latin typeface="Asar"/>
                <a:ea typeface="Asar"/>
                <a:cs typeface="Asar"/>
                <a:sym typeface="Asar"/>
              </a:rPr>
              <a:t>Symmetry Index</a:t>
            </a:r>
            <a:endParaRPr b="0" i="0" sz="1600" u="none" cap="none" strike="noStrike">
              <a:solidFill>
                <a:schemeClr val="dk1"/>
              </a:solidFill>
              <a:latin typeface="Calibri"/>
              <a:ea typeface="Calibri"/>
              <a:cs typeface="Calibri"/>
              <a:sym typeface="Calibri"/>
            </a:endParaRPr>
          </a:p>
        </p:txBody>
      </p:sp>
      <p:sp>
        <p:nvSpPr>
          <p:cNvPr id="149" name="Google Shape;149;p20"/>
          <p:cNvSpPr/>
          <p:nvPr/>
        </p:nvSpPr>
        <p:spPr>
          <a:xfrm>
            <a:off x="8853130" y="5934075"/>
            <a:ext cx="4845725" cy="657225"/>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E2E6E9"/>
              </a:buClr>
              <a:buSzPts val="1600"/>
              <a:buFont typeface="Asar"/>
              <a:buNone/>
            </a:pPr>
            <a:r>
              <a:rPr b="0" i="0" lang="en-US" sz="1600" u="none" cap="none" strike="noStrike">
                <a:solidFill>
                  <a:srgbClr val="E2E6E9"/>
                </a:solidFill>
                <a:latin typeface="Asar"/>
                <a:ea typeface="Asar"/>
                <a:cs typeface="Asar"/>
                <a:sym typeface="Asar"/>
              </a:rPr>
              <a:t>Created by comparing features to assess facial symmetry.</a:t>
            </a:r>
            <a:endParaRPr b="0" i="0" sz="1600" u="none" cap="none" strike="noStrike">
              <a:solidFill>
                <a:schemeClr val="dk1"/>
              </a:solidFill>
              <a:latin typeface="Calibri"/>
              <a:ea typeface="Calibri"/>
              <a:cs typeface="Calibri"/>
              <a:sym typeface="Calibri"/>
            </a:endParaRPr>
          </a:p>
        </p:txBody>
      </p:sp>
      <p:sp>
        <p:nvSpPr>
          <p:cNvPr id="150" name="Google Shape;150;p20"/>
          <p:cNvSpPr/>
          <p:nvPr/>
        </p:nvSpPr>
        <p:spPr>
          <a:xfrm>
            <a:off x="6212681" y="6722031"/>
            <a:ext cx="7691438" cy="918686"/>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0"/>
          <p:cNvSpPr/>
          <p:nvPr/>
        </p:nvSpPr>
        <p:spPr>
          <a:xfrm>
            <a:off x="6418064" y="6852761"/>
            <a:ext cx="2016919" cy="328613"/>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E2E6E9"/>
              </a:buClr>
              <a:buSzPts val="1600"/>
              <a:buFont typeface="Asar"/>
              <a:buNone/>
            </a:pPr>
            <a:r>
              <a:rPr b="0" i="0" lang="en-US" sz="1600" u="none" cap="none" strike="noStrike">
                <a:solidFill>
                  <a:srgbClr val="E2E6E9"/>
                </a:solidFill>
                <a:latin typeface="Asar"/>
                <a:ea typeface="Asar"/>
                <a:cs typeface="Asar"/>
                <a:sym typeface="Asar"/>
              </a:rPr>
              <a:t>Interaction Terms</a:t>
            </a:r>
            <a:endParaRPr b="0" i="0" sz="1600" u="none" cap="none" strike="noStrike">
              <a:solidFill>
                <a:schemeClr val="dk1"/>
              </a:solidFill>
              <a:latin typeface="Calibri"/>
              <a:ea typeface="Calibri"/>
              <a:cs typeface="Calibri"/>
              <a:sym typeface="Calibri"/>
            </a:endParaRPr>
          </a:p>
        </p:txBody>
      </p:sp>
      <p:sp>
        <p:nvSpPr>
          <p:cNvPr id="152" name="Google Shape;152;p20"/>
          <p:cNvSpPr/>
          <p:nvPr/>
        </p:nvSpPr>
        <p:spPr>
          <a:xfrm>
            <a:off x="8853130" y="6852761"/>
            <a:ext cx="4845725" cy="657225"/>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E2E6E9"/>
              </a:buClr>
              <a:buSzPts val="1600"/>
              <a:buFont typeface="Asar"/>
              <a:buNone/>
            </a:pPr>
            <a:r>
              <a:rPr b="0" i="0" lang="en-US" sz="1600" u="none" cap="none" strike="noStrike">
                <a:solidFill>
                  <a:srgbClr val="E2E6E9"/>
                </a:solidFill>
                <a:latin typeface="Asar"/>
                <a:ea typeface="Asar"/>
                <a:cs typeface="Asar"/>
                <a:sym typeface="Asar"/>
              </a:rPr>
              <a:t>Combined features like forehead width * nose width to capture complex relationships.</a:t>
            </a:r>
            <a:endParaRPr b="0" i="0" sz="1600" u="none" cap="none" strike="noStrike">
              <a:solidFill>
                <a:schemeClr val="dk1"/>
              </a:solidFill>
              <a:latin typeface="Calibri"/>
              <a:ea typeface="Calibri"/>
              <a:cs typeface="Calibri"/>
              <a:sym typeface="Calibri"/>
            </a:endParaRPr>
          </a:p>
        </p:txBody>
      </p:sp>
      <p:sp>
        <p:nvSpPr>
          <p:cNvPr id="153" name="Google Shape;153;p20"/>
          <p:cNvSpPr/>
          <p:nvPr/>
        </p:nvSpPr>
        <p:spPr>
          <a:xfrm>
            <a:off x="12870225" y="7787550"/>
            <a:ext cx="1623000" cy="328500"/>
          </a:xfrm>
          <a:prstGeom prst="rect">
            <a:avLst/>
          </a:prstGeom>
          <a:solidFill>
            <a:srgbClr val="08151E"/>
          </a:solidFill>
          <a:ln cap="flat" cmpd="sng" w="9525">
            <a:solidFill>
              <a:srgbClr val="0815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descr="preencoded.png" id="159" name="Google Shape;159;p21"/>
          <p:cNvPicPr preferRelativeResize="0"/>
          <p:nvPr/>
        </p:nvPicPr>
        <p:blipFill rotWithShape="1">
          <a:blip r:embed="rId3">
            <a:alphaModFix/>
          </a:blip>
          <a:srcRect b="0" l="0" r="0" t="0"/>
          <a:stretch/>
        </p:blipFill>
        <p:spPr>
          <a:xfrm>
            <a:off x="0" y="0"/>
            <a:ext cx="14630400" cy="2516981"/>
          </a:xfrm>
          <a:prstGeom prst="rect">
            <a:avLst/>
          </a:prstGeom>
          <a:noFill/>
          <a:ln>
            <a:noFill/>
          </a:ln>
        </p:spPr>
      </p:pic>
      <p:sp>
        <p:nvSpPr>
          <p:cNvPr id="160" name="Google Shape;160;p21"/>
          <p:cNvSpPr/>
          <p:nvPr/>
        </p:nvSpPr>
        <p:spPr>
          <a:xfrm>
            <a:off x="704731" y="3230523"/>
            <a:ext cx="8872895" cy="629245"/>
          </a:xfrm>
          <a:prstGeom prst="rect">
            <a:avLst/>
          </a:prstGeom>
          <a:noFill/>
          <a:ln>
            <a:noFill/>
          </a:ln>
        </p:spPr>
        <p:txBody>
          <a:bodyPr anchorCtr="0" anchor="t" bIns="0" lIns="0" spcFirstLastPara="1" rIns="0" wrap="square" tIns="0">
            <a:noAutofit/>
          </a:bodyPr>
          <a:lstStyle/>
          <a:p>
            <a:pPr indent="0" lvl="0" marL="0" marR="0" rtl="0" algn="l">
              <a:lnSpc>
                <a:spcPct val="125316"/>
              </a:lnSpc>
              <a:spcBef>
                <a:spcPts val="0"/>
              </a:spcBef>
              <a:spcAft>
                <a:spcPts val="0"/>
              </a:spcAft>
              <a:buClr>
                <a:srgbClr val="F5F0F0"/>
              </a:buClr>
              <a:buSzPts val="3950"/>
              <a:buFont typeface="Asar"/>
              <a:buNone/>
            </a:pPr>
            <a:r>
              <a:rPr b="0" i="0" lang="en-US" sz="3950" u="none" cap="none" strike="noStrike">
                <a:solidFill>
                  <a:srgbClr val="F5F0F0"/>
                </a:solidFill>
                <a:latin typeface="Asar"/>
                <a:ea typeface="Asar"/>
                <a:cs typeface="Asar"/>
                <a:sym typeface="Asar"/>
              </a:rPr>
              <a:t>Machine Learning Model Implementation</a:t>
            </a:r>
            <a:endParaRPr b="0" i="0" sz="3950" u="none" cap="none" strike="noStrike">
              <a:solidFill>
                <a:schemeClr val="dk1"/>
              </a:solidFill>
              <a:latin typeface="Calibri"/>
              <a:ea typeface="Calibri"/>
              <a:cs typeface="Calibri"/>
              <a:sym typeface="Calibri"/>
            </a:endParaRPr>
          </a:p>
        </p:txBody>
      </p:sp>
      <p:pic>
        <p:nvPicPr>
          <p:cNvPr descr="preencoded.png" id="161" name="Google Shape;161;p21"/>
          <p:cNvPicPr preferRelativeResize="0"/>
          <p:nvPr/>
        </p:nvPicPr>
        <p:blipFill rotWithShape="1">
          <a:blip r:embed="rId4">
            <a:alphaModFix/>
          </a:blip>
          <a:srcRect b="0" l="0" r="0" t="0"/>
          <a:stretch/>
        </p:blipFill>
        <p:spPr>
          <a:xfrm>
            <a:off x="704731" y="4161711"/>
            <a:ext cx="3305175" cy="805458"/>
          </a:xfrm>
          <a:prstGeom prst="rect">
            <a:avLst/>
          </a:prstGeom>
          <a:noFill/>
          <a:ln>
            <a:noFill/>
          </a:ln>
        </p:spPr>
      </p:pic>
      <p:sp>
        <p:nvSpPr>
          <p:cNvPr id="162" name="Google Shape;162;p21"/>
          <p:cNvSpPr/>
          <p:nvPr/>
        </p:nvSpPr>
        <p:spPr>
          <a:xfrm>
            <a:off x="906066" y="5269111"/>
            <a:ext cx="2516981" cy="314563"/>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E2E6E9"/>
              </a:buClr>
              <a:buSzPts val="1950"/>
              <a:buFont typeface="Asar"/>
              <a:buNone/>
            </a:pPr>
            <a:r>
              <a:rPr b="0" i="0" lang="en-US" sz="1950" u="none" cap="none" strike="noStrike">
                <a:solidFill>
                  <a:srgbClr val="E2E6E9"/>
                </a:solidFill>
                <a:latin typeface="Asar"/>
                <a:ea typeface="Asar"/>
                <a:cs typeface="Asar"/>
                <a:sym typeface="Asar"/>
              </a:rPr>
              <a:t>Logistic Regression</a:t>
            </a:r>
            <a:endParaRPr b="0" i="0" sz="1950" u="none" cap="none" strike="noStrike">
              <a:solidFill>
                <a:schemeClr val="dk1"/>
              </a:solidFill>
              <a:latin typeface="Calibri"/>
              <a:ea typeface="Calibri"/>
              <a:cs typeface="Calibri"/>
              <a:sym typeface="Calibri"/>
            </a:endParaRPr>
          </a:p>
        </p:txBody>
      </p:sp>
      <p:sp>
        <p:nvSpPr>
          <p:cNvPr id="163" name="Google Shape;163;p21"/>
          <p:cNvSpPr/>
          <p:nvPr/>
        </p:nvSpPr>
        <p:spPr>
          <a:xfrm>
            <a:off x="906066" y="5704403"/>
            <a:ext cx="2902506" cy="1288256"/>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2E6E9"/>
              </a:buClr>
              <a:buSzPts val="1550"/>
              <a:buFont typeface="Asar"/>
              <a:buNone/>
            </a:pPr>
            <a:r>
              <a:rPr b="0" i="0" lang="en-US" sz="1550" u="none" cap="none" strike="noStrike">
                <a:solidFill>
                  <a:srgbClr val="E2E6E9"/>
                </a:solidFill>
                <a:latin typeface="Asar"/>
                <a:ea typeface="Asar"/>
                <a:cs typeface="Asar"/>
                <a:sym typeface="Asar"/>
              </a:rPr>
              <a:t>A simple yet effective model that uses a linear decision boundary to classify gender based on extracted features.</a:t>
            </a:r>
            <a:endParaRPr b="0" i="0" sz="1550" u="none" cap="none" strike="noStrike">
              <a:solidFill>
                <a:schemeClr val="dk1"/>
              </a:solidFill>
              <a:latin typeface="Calibri"/>
              <a:ea typeface="Calibri"/>
              <a:cs typeface="Calibri"/>
              <a:sym typeface="Calibri"/>
            </a:endParaRPr>
          </a:p>
        </p:txBody>
      </p:sp>
      <p:pic>
        <p:nvPicPr>
          <p:cNvPr descr="preencoded.png" id="164" name="Google Shape;164;p21"/>
          <p:cNvPicPr preferRelativeResize="0"/>
          <p:nvPr/>
        </p:nvPicPr>
        <p:blipFill rotWithShape="1">
          <a:blip r:embed="rId5">
            <a:alphaModFix/>
          </a:blip>
          <a:srcRect b="0" l="0" r="0" t="0"/>
          <a:stretch/>
        </p:blipFill>
        <p:spPr>
          <a:xfrm>
            <a:off x="4009906" y="4161711"/>
            <a:ext cx="3305294" cy="805458"/>
          </a:xfrm>
          <a:prstGeom prst="rect">
            <a:avLst/>
          </a:prstGeom>
          <a:noFill/>
          <a:ln>
            <a:noFill/>
          </a:ln>
        </p:spPr>
      </p:pic>
      <p:sp>
        <p:nvSpPr>
          <p:cNvPr id="165" name="Google Shape;165;p21"/>
          <p:cNvSpPr/>
          <p:nvPr/>
        </p:nvSpPr>
        <p:spPr>
          <a:xfrm>
            <a:off x="4211241" y="5269111"/>
            <a:ext cx="2668786" cy="314563"/>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E2E6E9"/>
              </a:buClr>
              <a:buSzPts val="1950"/>
              <a:buFont typeface="Asar"/>
              <a:buNone/>
            </a:pPr>
            <a:r>
              <a:rPr b="0" i="0" lang="en-US" sz="1950" u="none" cap="none" strike="noStrike">
                <a:solidFill>
                  <a:srgbClr val="E2E6E9"/>
                </a:solidFill>
                <a:latin typeface="Asar"/>
                <a:ea typeface="Asar"/>
                <a:cs typeface="Asar"/>
                <a:sym typeface="Asar"/>
              </a:rPr>
              <a:t>Support Vector Machines</a:t>
            </a:r>
            <a:endParaRPr b="0" i="0" sz="1950" u="none" cap="none" strike="noStrike">
              <a:solidFill>
                <a:schemeClr val="dk1"/>
              </a:solidFill>
              <a:latin typeface="Calibri"/>
              <a:ea typeface="Calibri"/>
              <a:cs typeface="Calibri"/>
              <a:sym typeface="Calibri"/>
            </a:endParaRPr>
          </a:p>
        </p:txBody>
      </p:sp>
      <p:sp>
        <p:nvSpPr>
          <p:cNvPr id="166" name="Google Shape;166;p21"/>
          <p:cNvSpPr/>
          <p:nvPr/>
        </p:nvSpPr>
        <p:spPr>
          <a:xfrm>
            <a:off x="4211241" y="5704403"/>
            <a:ext cx="2902625" cy="1288256"/>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2E6E9"/>
              </a:buClr>
              <a:buSzPts val="1550"/>
              <a:buFont typeface="Asar"/>
              <a:buNone/>
            </a:pPr>
            <a:r>
              <a:rPr b="0" i="0" lang="en-US" sz="1550" u="none" cap="none" strike="noStrike">
                <a:solidFill>
                  <a:srgbClr val="E2E6E9"/>
                </a:solidFill>
                <a:latin typeface="Asar"/>
                <a:ea typeface="Asar"/>
                <a:cs typeface="Asar"/>
                <a:sym typeface="Asar"/>
              </a:rPr>
              <a:t>A powerful model capable of finding the optimal hyperplane to separate data points based on different gender classes.</a:t>
            </a:r>
            <a:endParaRPr b="0" i="0" sz="1550" u="none" cap="none" strike="noStrike">
              <a:solidFill>
                <a:schemeClr val="dk1"/>
              </a:solidFill>
              <a:latin typeface="Calibri"/>
              <a:ea typeface="Calibri"/>
              <a:cs typeface="Calibri"/>
              <a:sym typeface="Calibri"/>
            </a:endParaRPr>
          </a:p>
        </p:txBody>
      </p:sp>
      <p:pic>
        <p:nvPicPr>
          <p:cNvPr descr="preencoded.png" id="167" name="Google Shape;167;p21"/>
          <p:cNvPicPr preferRelativeResize="0"/>
          <p:nvPr/>
        </p:nvPicPr>
        <p:blipFill rotWithShape="1">
          <a:blip r:embed="rId6">
            <a:alphaModFix/>
          </a:blip>
          <a:srcRect b="0" l="0" r="0" t="0"/>
          <a:stretch/>
        </p:blipFill>
        <p:spPr>
          <a:xfrm>
            <a:off x="7315200" y="4161711"/>
            <a:ext cx="3305175" cy="805458"/>
          </a:xfrm>
          <a:prstGeom prst="rect">
            <a:avLst/>
          </a:prstGeom>
          <a:noFill/>
          <a:ln>
            <a:noFill/>
          </a:ln>
        </p:spPr>
      </p:pic>
      <p:sp>
        <p:nvSpPr>
          <p:cNvPr id="168" name="Google Shape;168;p21"/>
          <p:cNvSpPr/>
          <p:nvPr/>
        </p:nvSpPr>
        <p:spPr>
          <a:xfrm>
            <a:off x="7516535" y="5269111"/>
            <a:ext cx="2516981" cy="314563"/>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E2E6E9"/>
              </a:buClr>
              <a:buSzPts val="1950"/>
              <a:buFont typeface="Asar"/>
              <a:buNone/>
            </a:pPr>
            <a:r>
              <a:rPr b="0" i="0" lang="en-US" sz="1950" u="none" cap="none" strike="noStrike">
                <a:solidFill>
                  <a:srgbClr val="E2E6E9"/>
                </a:solidFill>
                <a:latin typeface="Asar"/>
                <a:ea typeface="Asar"/>
                <a:cs typeface="Asar"/>
                <a:sym typeface="Asar"/>
              </a:rPr>
              <a:t>Random Forest</a:t>
            </a:r>
            <a:endParaRPr b="0" i="0" sz="1950" u="none" cap="none" strike="noStrike">
              <a:solidFill>
                <a:schemeClr val="dk1"/>
              </a:solidFill>
              <a:latin typeface="Calibri"/>
              <a:ea typeface="Calibri"/>
              <a:cs typeface="Calibri"/>
              <a:sym typeface="Calibri"/>
            </a:endParaRPr>
          </a:p>
        </p:txBody>
      </p:sp>
      <p:sp>
        <p:nvSpPr>
          <p:cNvPr id="169" name="Google Shape;169;p21"/>
          <p:cNvSpPr/>
          <p:nvPr/>
        </p:nvSpPr>
        <p:spPr>
          <a:xfrm>
            <a:off x="7516535" y="5704403"/>
            <a:ext cx="2902506" cy="161032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2E6E9"/>
              </a:buClr>
              <a:buSzPts val="1550"/>
              <a:buFont typeface="Asar"/>
              <a:buNone/>
            </a:pPr>
            <a:r>
              <a:rPr b="0" i="0" lang="en-US" sz="1550" u="none" cap="none" strike="noStrike">
                <a:solidFill>
                  <a:srgbClr val="E2E6E9"/>
                </a:solidFill>
                <a:latin typeface="Asar"/>
                <a:ea typeface="Asar"/>
                <a:cs typeface="Asar"/>
                <a:sym typeface="Asar"/>
              </a:rPr>
              <a:t>An ensemble learning method that combines multiple decision trees to make more accurate predictions, improving robustness and accuracy.</a:t>
            </a:r>
            <a:endParaRPr b="0" i="0" sz="1550" u="none" cap="none" strike="noStrike">
              <a:solidFill>
                <a:schemeClr val="dk1"/>
              </a:solidFill>
              <a:latin typeface="Calibri"/>
              <a:ea typeface="Calibri"/>
              <a:cs typeface="Calibri"/>
              <a:sym typeface="Calibri"/>
            </a:endParaRPr>
          </a:p>
        </p:txBody>
      </p:sp>
      <p:pic>
        <p:nvPicPr>
          <p:cNvPr descr="preencoded.png" id="170" name="Google Shape;170;p21"/>
          <p:cNvPicPr preferRelativeResize="0"/>
          <p:nvPr/>
        </p:nvPicPr>
        <p:blipFill rotWithShape="1">
          <a:blip r:embed="rId7">
            <a:alphaModFix/>
          </a:blip>
          <a:srcRect b="0" l="0" r="0" t="0"/>
          <a:stretch/>
        </p:blipFill>
        <p:spPr>
          <a:xfrm>
            <a:off x="10620375" y="4161711"/>
            <a:ext cx="3305294" cy="805458"/>
          </a:xfrm>
          <a:prstGeom prst="rect">
            <a:avLst/>
          </a:prstGeom>
          <a:noFill/>
          <a:ln>
            <a:noFill/>
          </a:ln>
        </p:spPr>
      </p:pic>
      <p:sp>
        <p:nvSpPr>
          <p:cNvPr id="171" name="Google Shape;171;p21"/>
          <p:cNvSpPr/>
          <p:nvPr/>
        </p:nvSpPr>
        <p:spPr>
          <a:xfrm>
            <a:off x="10821710" y="5269111"/>
            <a:ext cx="2516981" cy="314563"/>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E2E6E9"/>
              </a:buClr>
              <a:buSzPts val="1950"/>
              <a:buFont typeface="Asar"/>
              <a:buNone/>
            </a:pPr>
            <a:r>
              <a:rPr b="0" i="0" lang="en-US" sz="1950" u="none" cap="none" strike="noStrike">
                <a:solidFill>
                  <a:srgbClr val="E2E6E9"/>
                </a:solidFill>
                <a:latin typeface="Asar"/>
                <a:ea typeface="Asar"/>
                <a:cs typeface="Asar"/>
                <a:sym typeface="Asar"/>
              </a:rPr>
              <a:t>Decision Tree</a:t>
            </a:r>
            <a:endParaRPr b="0" i="0" sz="1950" u="none" cap="none" strike="noStrike">
              <a:solidFill>
                <a:schemeClr val="dk1"/>
              </a:solidFill>
              <a:latin typeface="Calibri"/>
              <a:ea typeface="Calibri"/>
              <a:cs typeface="Calibri"/>
              <a:sym typeface="Calibri"/>
            </a:endParaRPr>
          </a:p>
        </p:txBody>
      </p:sp>
      <p:sp>
        <p:nvSpPr>
          <p:cNvPr id="172" name="Google Shape;172;p21"/>
          <p:cNvSpPr/>
          <p:nvPr/>
        </p:nvSpPr>
        <p:spPr>
          <a:xfrm>
            <a:off x="10821710" y="5704403"/>
            <a:ext cx="2902625" cy="161032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2E6E9"/>
              </a:buClr>
              <a:buSzPts val="1550"/>
              <a:buFont typeface="Asar"/>
              <a:buNone/>
            </a:pPr>
            <a:r>
              <a:rPr b="0" i="0" lang="en-US" sz="1550" u="none" cap="none" strike="noStrike">
                <a:solidFill>
                  <a:srgbClr val="E2E6E9"/>
                </a:solidFill>
                <a:latin typeface="Asar"/>
                <a:ea typeface="Asar"/>
                <a:cs typeface="Asar"/>
                <a:sym typeface="Asar"/>
              </a:rPr>
              <a:t>A tree-based model that makes decisions by splitting data into branches based on feature values, leading to straightforward and interpretable predictions.</a:t>
            </a:r>
            <a:endParaRPr b="0" i="0" sz="1550" u="none" cap="none" strike="noStrike">
              <a:solidFill>
                <a:schemeClr val="dk1"/>
              </a:solidFill>
              <a:latin typeface="Calibri"/>
              <a:ea typeface="Calibri"/>
              <a:cs typeface="Calibri"/>
              <a:sym typeface="Calibri"/>
            </a:endParaRPr>
          </a:p>
        </p:txBody>
      </p:sp>
      <p:sp>
        <p:nvSpPr>
          <p:cNvPr id="173" name="Google Shape;173;p21"/>
          <p:cNvSpPr/>
          <p:nvPr/>
        </p:nvSpPr>
        <p:spPr>
          <a:xfrm>
            <a:off x="12870225" y="7758825"/>
            <a:ext cx="1651800" cy="387900"/>
          </a:xfrm>
          <a:prstGeom prst="rect">
            <a:avLst/>
          </a:prstGeom>
          <a:solidFill>
            <a:srgbClr val="081318"/>
          </a:solidFill>
          <a:ln cap="flat" cmpd="sng" w="9525">
            <a:solidFill>
              <a:srgbClr val="08131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2"/>
          <p:cNvSpPr/>
          <p:nvPr/>
        </p:nvSpPr>
        <p:spPr>
          <a:xfrm>
            <a:off x="839748" y="661154"/>
            <a:ext cx="9670613" cy="749737"/>
          </a:xfrm>
          <a:prstGeom prst="rect">
            <a:avLst/>
          </a:prstGeom>
          <a:noFill/>
          <a:ln>
            <a:noFill/>
          </a:ln>
        </p:spPr>
        <p:txBody>
          <a:bodyPr anchorCtr="0" anchor="t" bIns="0" lIns="0" spcFirstLastPara="1" rIns="0" wrap="square" tIns="0">
            <a:noAutofit/>
          </a:bodyPr>
          <a:lstStyle/>
          <a:p>
            <a:pPr indent="0" lvl="0" marL="0" marR="0" rtl="0" algn="l">
              <a:lnSpc>
                <a:spcPct val="125531"/>
              </a:lnSpc>
              <a:spcBef>
                <a:spcPts val="0"/>
              </a:spcBef>
              <a:spcAft>
                <a:spcPts val="0"/>
              </a:spcAft>
              <a:buClr>
                <a:srgbClr val="F5F0F0"/>
              </a:buClr>
              <a:buSzPts val="4700"/>
              <a:buFont typeface="Asar"/>
              <a:buNone/>
            </a:pPr>
            <a:r>
              <a:rPr b="0" i="0" lang="en-US" sz="4700" u="none" cap="none" strike="noStrike">
                <a:solidFill>
                  <a:srgbClr val="F5F0F0"/>
                </a:solidFill>
                <a:latin typeface="Asar"/>
                <a:ea typeface="Asar"/>
                <a:cs typeface="Asar"/>
                <a:sym typeface="Asar"/>
              </a:rPr>
              <a:t>Deep Learning Model Implementation</a:t>
            </a:r>
            <a:endParaRPr b="0" i="0" sz="4700" u="none" cap="none" strike="noStrike">
              <a:solidFill>
                <a:schemeClr val="dk1"/>
              </a:solidFill>
              <a:latin typeface="Calibri"/>
              <a:ea typeface="Calibri"/>
              <a:cs typeface="Calibri"/>
              <a:sym typeface="Calibri"/>
            </a:endParaRPr>
          </a:p>
        </p:txBody>
      </p:sp>
      <p:pic>
        <p:nvPicPr>
          <p:cNvPr descr="preencoded.png" id="180" name="Google Shape;180;p22"/>
          <p:cNvPicPr preferRelativeResize="0"/>
          <p:nvPr/>
        </p:nvPicPr>
        <p:blipFill rotWithShape="1">
          <a:blip r:embed="rId3">
            <a:alphaModFix/>
          </a:blip>
          <a:srcRect b="0" l="0" r="0" t="0"/>
          <a:stretch/>
        </p:blipFill>
        <p:spPr>
          <a:xfrm>
            <a:off x="8154948" y="2380857"/>
            <a:ext cx="5998607" cy="3707368"/>
          </a:xfrm>
          <a:prstGeom prst="rect">
            <a:avLst/>
          </a:prstGeom>
          <a:noFill/>
          <a:ln>
            <a:noFill/>
          </a:ln>
        </p:spPr>
      </p:pic>
      <p:sp>
        <p:nvSpPr>
          <p:cNvPr id="181" name="Google Shape;181;p22"/>
          <p:cNvSpPr/>
          <p:nvPr/>
        </p:nvSpPr>
        <p:spPr>
          <a:xfrm>
            <a:off x="839748" y="2045711"/>
            <a:ext cx="4108609" cy="374809"/>
          </a:xfrm>
          <a:prstGeom prst="rect">
            <a:avLst/>
          </a:prstGeom>
          <a:noFill/>
          <a:ln>
            <a:noFill/>
          </a:ln>
        </p:spPr>
        <p:txBody>
          <a:bodyPr anchorCtr="0" anchor="t" bIns="0" lIns="0" spcFirstLastPara="1" rIns="0" wrap="square" tIns="0">
            <a:noAutofit/>
          </a:bodyPr>
          <a:lstStyle/>
          <a:p>
            <a:pPr indent="0" lvl="0" marL="0" marR="0" rtl="0" algn="l">
              <a:lnSpc>
                <a:spcPct val="125531"/>
              </a:lnSpc>
              <a:spcBef>
                <a:spcPts val="0"/>
              </a:spcBef>
              <a:spcAft>
                <a:spcPts val="0"/>
              </a:spcAft>
              <a:buClr>
                <a:schemeClr val="lt1"/>
              </a:buClr>
              <a:buSzPts val="2350"/>
              <a:buFont typeface="Asar"/>
              <a:buNone/>
            </a:pPr>
            <a:r>
              <a:rPr b="0" i="0" lang="en-US" sz="2350" u="none" cap="none" strike="noStrike">
                <a:solidFill>
                  <a:schemeClr val="lt1"/>
                </a:solidFill>
                <a:latin typeface="Asar"/>
                <a:ea typeface="Asar"/>
                <a:cs typeface="Asar"/>
                <a:sym typeface="Asar"/>
              </a:rPr>
              <a:t>Artificial Neural Networks</a:t>
            </a:r>
            <a:endParaRPr b="0" i="0" sz="2350" u="none" cap="none" strike="noStrike">
              <a:solidFill>
                <a:schemeClr val="lt1"/>
              </a:solidFill>
              <a:latin typeface="Calibri"/>
              <a:ea typeface="Calibri"/>
              <a:cs typeface="Calibri"/>
              <a:sym typeface="Calibri"/>
            </a:endParaRPr>
          </a:p>
        </p:txBody>
      </p:sp>
      <p:sp>
        <p:nvSpPr>
          <p:cNvPr id="182" name="Google Shape;182;p22"/>
          <p:cNvSpPr/>
          <p:nvPr/>
        </p:nvSpPr>
        <p:spPr>
          <a:xfrm>
            <a:off x="839748" y="2720114"/>
            <a:ext cx="7059112" cy="1151573"/>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None/>
            </a:pPr>
            <a:r>
              <a:rPr b="0" i="0" lang="en-US" sz="1850" u="none" cap="none" strike="noStrike">
                <a:solidFill>
                  <a:srgbClr val="E2E6E9"/>
                </a:solidFill>
                <a:latin typeface="Asar"/>
                <a:ea typeface="Asar"/>
                <a:cs typeface="Asar"/>
                <a:sym typeface="Asar"/>
              </a:rPr>
              <a:t>ANNs are computational models inspired by the human brain, consisting of layers of interconnected neurons. For gender classification, an ANN processes input features, through multiple hidden layers, where each neuron applies a weighted sum followed by an activation function. The network learns to capture patterns and relationships within the data through back propagation, adjusting the weights to minimize prediction errors. Over time, the ANN becomes capable of distinguishing gender by recognizing subtle patterns in the input data, such as facial features or textures, enabling it to classify new images with improved accuracy.</a:t>
            </a:r>
            <a:endParaRPr/>
          </a:p>
        </p:txBody>
      </p:sp>
      <p:sp>
        <p:nvSpPr>
          <p:cNvPr id="183" name="Google Shape;183;p22"/>
          <p:cNvSpPr/>
          <p:nvPr/>
        </p:nvSpPr>
        <p:spPr>
          <a:xfrm>
            <a:off x="12870225" y="7758825"/>
            <a:ext cx="1651800" cy="387900"/>
          </a:xfrm>
          <a:prstGeom prst="rect">
            <a:avLst/>
          </a:prstGeom>
          <a:solidFill>
            <a:srgbClr val="081318"/>
          </a:solidFill>
          <a:ln cap="flat" cmpd="sng" w="9525">
            <a:solidFill>
              <a:srgbClr val="08131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descr="preencoded.png" id="189" name="Google Shape;189;p23"/>
          <p:cNvPicPr preferRelativeResize="0"/>
          <p:nvPr/>
        </p:nvPicPr>
        <p:blipFill rotWithShape="1">
          <a:blip r:embed="rId3">
            <a:alphaModFix/>
          </a:blip>
          <a:srcRect b="0" l="0" r="0" t="0"/>
          <a:stretch/>
        </p:blipFill>
        <p:spPr>
          <a:xfrm>
            <a:off x="0" y="0"/>
            <a:ext cx="14630400" cy="2459831"/>
          </a:xfrm>
          <a:prstGeom prst="rect">
            <a:avLst/>
          </a:prstGeom>
          <a:noFill/>
          <a:ln>
            <a:noFill/>
          </a:ln>
        </p:spPr>
      </p:pic>
      <p:sp>
        <p:nvSpPr>
          <p:cNvPr id="190" name="Google Shape;190;p23"/>
          <p:cNvSpPr/>
          <p:nvPr/>
        </p:nvSpPr>
        <p:spPr>
          <a:xfrm>
            <a:off x="688658" y="3026569"/>
            <a:ext cx="9008745" cy="614958"/>
          </a:xfrm>
          <a:prstGeom prst="rect">
            <a:avLst/>
          </a:prstGeom>
          <a:noFill/>
          <a:ln>
            <a:noFill/>
          </a:ln>
        </p:spPr>
        <p:txBody>
          <a:bodyPr anchorCtr="0" anchor="t" bIns="0" lIns="0" spcFirstLastPara="1" rIns="0" wrap="square" tIns="0">
            <a:noAutofit/>
          </a:bodyPr>
          <a:lstStyle/>
          <a:p>
            <a:pPr indent="0" lvl="0" marL="0" marR="0" rtl="0" algn="l">
              <a:lnSpc>
                <a:spcPct val="124675"/>
              </a:lnSpc>
              <a:spcBef>
                <a:spcPts val="0"/>
              </a:spcBef>
              <a:spcAft>
                <a:spcPts val="0"/>
              </a:spcAft>
              <a:buClr>
                <a:srgbClr val="F5F0F0"/>
              </a:buClr>
              <a:buSzPts val="3850"/>
              <a:buFont typeface="Asar"/>
              <a:buNone/>
            </a:pPr>
            <a:r>
              <a:rPr b="0" i="0" lang="en-US" sz="3850" u="none" cap="none" strike="noStrike">
                <a:solidFill>
                  <a:srgbClr val="F5F0F0"/>
                </a:solidFill>
                <a:latin typeface="Asar"/>
                <a:ea typeface="Asar"/>
                <a:cs typeface="Asar"/>
                <a:sym typeface="Asar"/>
              </a:rPr>
              <a:t>Evaluation Metrics and Model Performance</a:t>
            </a:r>
            <a:endParaRPr b="0" i="0" sz="3850" u="none" cap="none" strike="noStrike">
              <a:solidFill>
                <a:schemeClr val="dk1"/>
              </a:solidFill>
              <a:latin typeface="Calibri"/>
              <a:ea typeface="Calibri"/>
              <a:cs typeface="Calibri"/>
              <a:sym typeface="Calibri"/>
            </a:endParaRPr>
          </a:p>
        </p:txBody>
      </p:sp>
      <p:sp>
        <p:nvSpPr>
          <p:cNvPr id="191" name="Google Shape;191;p23"/>
          <p:cNvSpPr/>
          <p:nvPr/>
        </p:nvSpPr>
        <p:spPr>
          <a:xfrm>
            <a:off x="688658" y="3936683"/>
            <a:ext cx="13253085" cy="3726180"/>
          </a:xfrm>
          <a:prstGeom prst="roundRect">
            <a:avLst>
              <a:gd fmla="val 2218" name="adj"/>
            </a:avLst>
          </a:prstGeom>
          <a:noFill/>
          <a:ln cap="flat" cmpd="sng" w="9525">
            <a:solidFill>
              <a:srgbClr val="FFFFFF">
                <a:alpha val="23921"/>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3"/>
          <p:cNvSpPr/>
          <p:nvPr/>
        </p:nvSpPr>
        <p:spPr>
          <a:xfrm>
            <a:off x="696277" y="3944303"/>
            <a:ext cx="13237845" cy="566023"/>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3"/>
          <p:cNvSpPr/>
          <p:nvPr/>
        </p:nvSpPr>
        <p:spPr>
          <a:xfrm>
            <a:off x="892969" y="4069913"/>
            <a:ext cx="6221730" cy="314801"/>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E2E6E9"/>
              </a:buClr>
              <a:buSzPts val="1500"/>
              <a:buFont typeface="Asar"/>
              <a:buNone/>
            </a:pPr>
            <a:r>
              <a:rPr b="0" i="0" lang="en-US" sz="1500" u="none" cap="none" strike="noStrike">
                <a:solidFill>
                  <a:srgbClr val="E2E6E9"/>
                </a:solidFill>
                <a:latin typeface="Asar"/>
                <a:ea typeface="Asar"/>
                <a:cs typeface="Asar"/>
                <a:sym typeface="Asar"/>
              </a:rPr>
              <a:t>Metric</a:t>
            </a:r>
            <a:endParaRPr b="0" i="0" sz="1500" u="none" cap="none" strike="noStrike">
              <a:solidFill>
                <a:schemeClr val="dk1"/>
              </a:solidFill>
              <a:latin typeface="Calibri"/>
              <a:ea typeface="Calibri"/>
              <a:cs typeface="Calibri"/>
              <a:sym typeface="Calibri"/>
            </a:endParaRPr>
          </a:p>
        </p:txBody>
      </p:sp>
      <p:sp>
        <p:nvSpPr>
          <p:cNvPr id="194" name="Google Shape;194;p23"/>
          <p:cNvSpPr/>
          <p:nvPr/>
        </p:nvSpPr>
        <p:spPr>
          <a:xfrm>
            <a:off x="7515701" y="4069913"/>
            <a:ext cx="6221730" cy="314801"/>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E2E6E9"/>
              </a:buClr>
              <a:buSzPts val="1500"/>
              <a:buFont typeface="Asar"/>
              <a:buNone/>
            </a:pPr>
            <a:r>
              <a:rPr b="0" i="0" lang="en-US" sz="1500" u="none" cap="none" strike="noStrike">
                <a:solidFill>
                  <a:srgbClr val="E2E6E9"/>
                </a:solidFill>
                <a:latin typeface="Asar"/>
                <a:ea typeface="Asar"/>
                <a:cs typeface="Asar"/>
                <a:sym typeface="Asar"/>
              </a:rPr>
              <a:t>Description</a:t>
            </a:r>
            <a:endParaRPr b="0" i="0" sz="1500" u="none" cap="none" strike="noStrike">
              <a:solidFill>
                <a:schemeClr val="dk1"/>
              </a:solidFill>
              <a:latin typeface="Calibri"/>
              <a:ea typeface="Calibri"/>
              <a:cs typeface="Calibri"/>
              <a:sym typeface="Calibri"/>
            </a:endParaRPr>
          </a:p>
        </p:txBody>
      </p:sp>
      <p:sp>
        <p:nvSpPr>
          <p:cNvPr id="195" name="Google Shape;195;p23"/>
          <p:cNvSpPr/>
          <p:nvPr/>
        </p:nvSpPr>
        <p:spPr>
          <a:xfrm>
            <a:off x="696277" y="4510326"/>
            <a:ext cx="13237845" cy="566023"/>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3"/>
          <p:cNvSpPr/>
          <p:nvPr/>
        </p:nvSpPr>
        <p:spPr>
          <a:xfrm>
            <a:off x="892969" y="4635937"/>
            <a:ext cx="6221730" cy="314801"/>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E2E6E9"/>
              </a:buClr>
              <a:buSzPts val="1500"/>
              <a:buFont typeface="Asar"/>
              <a:buNone/>
            </a:pPr>
            <a:r>
              <a:rPr b="0" i="0" lang="en-US" sz="1500" u="none" cap="none" strike="noStrike">
                <a:solidFill>
                  <a:srgbClr val="E2E6E9"/>
                </a:solidFill>
                <a:latin typeface="Asar"/>
                <a:ea typeface="Asar"/>
                <a:cs typeface="Asar"/>
                <a:sym typeface="Asar"/>
              </a:rPr>
              <a:t>Accuracy</a:t>
            </a:r>
            <a:endParaRPr b="0" i="0" sz="1500" u="none" cap="none" strike="noStrike">
              <a:solidFill>
                <a:schemeClr val="dk1"/>
              </a:solidFill>
              <a:latin typeface="Calibri"/>
              <a:ea typeface="Calibri"/>
              <a:cs typeface="Calibri"/>
              <a:sym typeface="Calibri"/>
            </a:endParaRPr>
          </a:p>
        </p:txBody>
      </p:sp>
      <p:sp>
        <p:nvSpPr>
          <p:cNvPr id="197" name="Google Shape;197;p23"/>
          <p:cNvSpPr/>
          <p:nvPr/>
        </p:nvSpPr>
        <p:spPr>
          <a:xfrm>
            <a:off x="7515701" y="4635937"/>
            <a:ext cx="6221730" cy="314801"/>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E2E6E9"/>
              </a:buClr>
              <a:buSzPts val="1500"/>
              <a:buFont typeface="Asar"/>
              <a:buNone/>
            </a:pPr>
            <a:r>
              <a:rPr b="0" i="0" lang="en-US" sz="1500" u="none" cap="none" strike="noStrike">
                <a:solidFill>
                  <a:srgbClr val="E2E6E9"/>
                </a:solidFill>
                <a:latin typeface="Asar"/>
                <a:ea typeface="Asar"/>
                <a:cs typeface="Asar"/>
                <a:sym typeface="Asar"/>
              </a:rPr>
              <a:t>Overall percentage of correct predictions.</a:t>
            </a:r>
            <a:endParaRPr b="0" i="0" sz="1500" u="none" cap="none" strike="noStrike">
              <a:solidFill>
                <a:schemeClr val="dk1"/>
              </a:solidFill>
              <a:latin typeface="Calibri"/>
              <a:ea typeface="Calibri"/>
              <a:cs typeface="Calibri"/>
              <a:sym typeface="Calibri"/>
            </a:endParaRPr>
          </a:p>
        </p:txBody>
      </p:sp>
      <p:sp>
        <p:nvSpPr>
          <p:cNvPr id="198" name="Google Shape;198;p23"/>
          <p:cNvSpPr/>
          <p:nvPr/>
        </p:nvSpPr>
        <p:spPr>
          <a:xfrm>
            <a:off x="696277" y="5076349"/>
            <a:ext cx="13237845" cy="566023"/>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3"/>
          <p:cNvSpPr/>
          <p:nvPr/>
        </p:nvSpPr>
        <p:spPr>
          <a:xfrm>
            <a:off x="892969" y="5201960"/>
            <a:ext cx="6221730" cy="314801"/>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E2E6E9"/>
              </a:buClr>
              <a:buSzPts val="1500"/>
              <a:buFont typeface="Asar"/>
              <a:buNone/>
            </a:pPr>
            <a:r>
              <a:rPr b="0" i="0" lang="en-US" sz="1500" u="none" cap="none" strike="noStrike">
                <a:solidFill>
                  <a:srgbClr val="E2E6E9"/>
                </a:solidFill>
                <a:latin typeface="Asar"/>
                <a:ea typeface="Asar"/>
                <a:cs typeface="Asar"/>
                <a:sym typeface="Asar"/>
              </a:rPr>
              <a:t>Precision</a:t>
            </a:r>
            <a:endParaRPr b="0" i="0" sz="1500" u="none" cap="none" strike="noStrike">
              <a:solidFill>
                <a:schemeClr val="dk1"/>
              </a:solidFill>
              <a:latin typeface="Calibri"/>
              <a:ea typeface="Calibri"/>
              <a:cs typeface="Calibri"/>
              <a:sym typeface="Calibri"/>
            </a:endParaRPr>
          </a:p>
        </p:txBody>
      </p:sp>
      <p:sp>
        <p:nvSpPr>
          <p:cNvPr id="200" name="Google Shape;200;p23"/>
          <p:cNvSpPr/>
          <p:nvPr/>
        </p:nvSpPr>
        <p:spPr>
          <a:xfrm>
            <a:off x="7515701" y="5201960"/>
            <a:ext cx="6221730" cy="314801"/>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E2E6E9"/>
              </a:buClr>
              <a:buSzPts val="1500"/>
              <a:buFont typeface="Asar"/>
              <a:buNone/>
            </a:pPr>
            <a:r>
              <a:rPr b="0" i="0" lang="en-US" sz="1500" u="none" cap="none" strike="noStrike">
                <a:solidFill>
                  <a:srgbClr val="E2E6E9"/>
                </a:solidFill>
                <a:latin typeface="Asar"/>
                <a:ea typeface="Asar"/>
                <a:cs typeface="Asar"/>
                <a:sym typeface="Asar"/>
              </a:rPr>
              <a:t>Fraction of correctly predicted positive cases among all predicted positives.</a:t>
            </a:r>
            <a:endParaRPr b="0" i="0" sz="1500" u="none" cap="none" strike="noStrike">
              <a:solidFill>
                <a:schemeClr val="dk1"/>
              </a:solidFill>
              <a:latin typeface="Calibri"/>
              <a:ea typeface="Calibri"/>
              <a:cs typeface="Calibri"/>
              <a:sym typeface="Calibri"/>
            </a:endParaRPr>
          </a:p>
        </p:txBody>
      </p:sp>
      <p:sp>
        <p:nvSpPr>
          <p:cNvPr id="201" name="Google Shape;201;p23"/>
          <p:cNvSpPr/>
          <p:nvPr/>
        </p:nvSpPr>
        <p:spPr>
          <a:xfrm>
            <a:off x="696277" y="5642372"/>
            <a:ext cx="13237845" cy="566023"/>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3"/>
          <p:cNvSpPr/>
          <p:nvPr/>
        </p:nvSpPr>
        <p:spPr>
          <a:xfrm>
            <a:off x="892969" y="5767983"/>
            <a:ext cx="6221730" cy="314801"/>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E2E6E9"/>
              </a:buClr>
              <a:buSzPts val="1500"/>
              <a:buFont typeface="Asar"/>
              <a:buNone/>
            </a:pPr>
            <a:r>
              <a:rPr b="0" i="0" lang="en-US" sz="1500" u="none" cap="none" strike="noStrike">
                <a:solidFill>
                  <a:srgbClr val="E2E6E9"/>
                </a:solidFill>
                <a:latin typeface="Asar"/>
                <a:ea typeface="Asar"/>
                <a:cs typeface="Asar"/>
                <a:sym typeface="Asar"/>
              </a:rPr>
              <a:t>Recall</a:t>
            </a:r>
            <a:endParaRPr b="0" i="0" sz="1500" u="none" cap="none" strike="noStrike">
              <a:solidFill>
                <a:schemeClr val="dk1"/>
              </a:solidFill>
              <a:latin typeface="Calibri"/>
              <a:ea typeface="Calibri"/>
              <a:cs typeface="Calibri"/>
              <a:sym typeface="Calibri"/>
            </a:endParaRPr>
          </a:p>
        </p:txBody>
      </p:sp>
      <p:sp>
        <p:nvSpPr>
          <p:cNvPr id="203" name="Google Shape;203;p23"/>
          <p:cNvSpPr/>
          <p:nvPr/>
        </p:nvSpPr>
        <p:spPr>
          <a:xfrm>
            <a:off x="7515701" y="5767983"/>
            <a:ext cx="6221730" cy="314801"/>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E2E6E9"/>
              </a:buClr>
              <a:buSzPts val="1500"/>
              <a:buFont typeface="Asar"/>
              <a:buNone/>
            </a:pPr>
            <a:r>
              <a:rPr b="0" i="0" lang="en-US" sz="1500" u="none" cap="none" strike="noStrike">
                <a:solidFill>
                  <a:srgbClr val="E2E6E9"/>
                </a:solidFill>
                <a:latin typeface="Asar"/>
                <a:ea typeface="Asar"/>
                <a:cs typeface="Asar"/>
                <a:sym typeface="Asar"/>
              </a:rPr>
              <a:t>Fraction of correctly predicted positive cases among all actual positives.</a:t>
            </a:r>
            <a:endParaRPr b="0" i="0" sz="1500" u="none" cap="none" strike="noStrike">
              <a:solidFill>
                <a:schemeClr val="dk1"/>
              </a:solidFill>
              <a:latin typeface="Calibri"/>
              <a:ea typeface="Calibri"/>
              <a:cs typeface="Calibri"/>
              <a:sym typeface="Calibri"/>
            </a:endParaRPr>
          </a:p>
        </p:txBody>
      </p:sp>
      <p:sp>
        <p:nvSpPr>
          <p:cNvPr id="204" name="Google Shape;204;p23"/>
          <p:cNvSpPr/>
          <p:nvPr/>
        </p:nvSpPr>
        <p:spPr>
          <a:xfrm>
            <a:off x="696277" y="6208395"/>
            <a:ext cx="13237845" cy="566023"/>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3"/>
          <p:cNvSpPr/>
          <p:nvPr/>
        </p:nvSpPr>
        <p:spPr>
          <a:xfrm>
            <a:off x="892969" y="6334006"/>
            <a:ext cx="6221730" cy="314801"/>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E2E6E9"/>
              </a:buClr>
              <a:buSzPts val="1500"/>
              <a:buFont typeface="Asar"/>
              <a:buNone/>
            </a:pPr>
            <a:r>
              <a:rPr b="0" i="0" lang="en-US" sz="1500" u="none" cap="none" strike="noStrike">
                <a:solidFill>
                  <a:srgbClr val="E2E6E9"/>
                </a:solidFill>
                <a:latin typeface="Asar"/>
                <a:ea typeface="Asar"/>
                <a:cs typeface="Asar"/>
                <a:sym typeface="Asar"/>
              </a:rPr>
              <a:t>F1 Score</a:t>
            </a:r>
            <a:endParaRPr b="0" i="0" sz="1500" u="none" cap="none" strike="noStrike">
              <a:solidFill>
                <a:schemeClr val="dk1"/>
              </a:solidFill>
              <a:latin typeface="Calibri"/>
              <a:ea typeface="Calibri"/>
              <a:cs typeface="Calibri"/>
              <a:sym typeface="Calibri"/>
            </a:endParaRPr>
          </a:p>
        </p:txBody>
      </p:sp>
      <p:sp>
        <p:nvSpPr>
          <p:cNvPr id="206" name="Google Shape;206;p23"/>
          <p:cNvSpPr/>
          <p:nvPr/>
        </p:nvSpPr>
        <p:spPr>
          <a:xfrm>
            <a:off x="7515701" y="6334006"/>
            <a:ext cx="6221730" cy="314801"/>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E2E6E9"/>
              </a:buClr>
              <a:buSzPts val="1500"/>
              <a:buFont typeface="Asar"/>
              <a:buNone/>
            </a:pPr>
            <a:r>
              <a:rPr b="0" i="0" lang="en-US" sz="1500" u="none" cap="none" strike="noStrike">
                <a:solidFill>
                  <a:srgbClr val="E2E6E9"/>
                </a:solidFill>
                <a:latin typeface="Asar"/>
                <a:ea typeface="Asar"/>
                <a:cs typeface="Asar"/>
                <a:sym typeface="Asar"/>
              </a:rPr>
              <a:t>Harmonic mean of precision and recall, balancing both metrics.</a:t>
            </a:r>
            <a:endParaRPr b="0" i="0" sz="1500" u="none" cap="none" strike="noStrike">
              <a:solidFill>
                <a:schemeClr val="dk1"/>
              </a:solidFill>
              <a:latin typeface="Calibri"/>
              <a:ea typeface="Calibri"/>
              <a:cs typeface="Calibri"/>
              <a:sym typeface="Calibri"/>
            </a:endParaRPr>
          </a:p>
        </p:txBody>
      </p:sp>
      <p:sp>
        <p:nvSpPr>
          <p:cNvPr id="207" name="Google Shape;207;p23"/>
          <p:cNvSpPr/>
          <p:nvPr/>
        </p:nvSpPr>
        <p:spPr>
          <a:xfrm>
            <a:off x="696277" y="6774418"/>
            <a:ext cx="13237845" cy="880824"/>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3"/>
          <p:cNvSpPr/>
          <p:nvPr/>
        </p:nvSpPr>
        <p:spPr>
          <a:xfrm>
            <a:off x="892969" y="6900029"/>
            <a:ext cx="6221730" cy="314801"/>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E2E6E9"/>
              </a:buClr>
              <a:buSzPts val="1500"/>
              <a:buFont typeface="Asar"/>
              <a:buNone/>
            </a:pPr>
            <a:r>
              <a:rPr b="0" i="0" lang="en-US" sz="1500" u="none" cap="none" strike="noStrike">
                <a:solidFill>
                  <a:srgbClr val="E2E6E9"/>
                </a:solidFill>
                <a:latin typeface="Asar"/>
                <a:ea typeface="Asar"/>
                <a:cs typeface="Asar"/>
                <a:sym typeface="Asar"/>
              </a:rPr>
              <a:t>Confusion Matrix</a:t>
            </a:r>
            <a:endParaRPr b="0" i="0" sz="1500" u="none" cap="none" strike="noStrike">
              <a:solidFill>
                <a:schemeClr val="dk1"/>
              </a:solidFill>
              <a:latin typeface="Calibri"/>
              <a:ea typeface="Calibri"/>
              <a:cs typeface="Calibri"/>
              <a:sym typeface="Calibri"/>
            </a:endParaRPr>
          </a:p>
        </p:txBody>
      </p:sp>
      <p:sp>
        <p:nvSpPr>
          <p:cNvPr id="209" name="Google Shape;209;p23"/>
          <p:cNvSpPr/>
          <p:nvPr/>
        </p:nvSpPr>
        <p:spPr>
          <a:xfrm>
            <a:off x="7515701" y="6900029"/>
            <a:ext cx="6221730" cy="629603"/>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E2E6E9"/>
              </a:buClr>
              <a:buSzPts val="1500"/>
              <a:buFont typeface="Asar"/>
              <a:buNone/>
            </a:pPr>
            <a:r>
              <a:rPr b="0" i="0" lang="en-US" sz="1500" u="none" cap="none" strike="noStrike">
                <a:solidFill>
                  <a:srgbClr val="E2E6E9"/>
                </a:solidFill>
                <a:latin typeface="Asar"/>
                <a:ea typeface="Asar"/>
                <a:cs typeface="Asar"/>
                <a:sym typeface="Asar"/>
              </a:rPr>
              <a:t>A table showing the actual vs. predicted classifications, detailing true positives, false positives, true negatives, and false negatives.</a:t>
            </a:r>
            <a:endParaRPr b="0" i="0" sz="1500" u="none" cap="none" strike="noStrike">
              <a:solidFill>
                <a:schemeClr val="dk1"/>
              </a:solidFill>
              <a:latin typeface="Calibri"/>
              <a:ea typeface="Calibri"/>
              <a:cs typeface="Calibri"/>
              <a:sym typeface="Calibri"/>
            </a:endParaRPr>
          </a:p>
        </p:txBody>
      </p:sp>
      <p:sp>
        <p:nvSpPr>
          <p:cNvPr id="210" name="Google Shape;210;p23"/>
          <p:cNvSpPr/>
          <p:nvPr/>
        </p:nvSpPr>
        <p:spPr>
          <a:xfrm>
            <a:off x="12870225" y="7758825"/>
            <a:ext cx="1651800" cy="387900"/>
          </a:xfrm>
          <a:prstGeom prst="rect">
            <a:avLst/>
          </a:prstGeom>
          <a:solidFill>
            <a:srgbClr val="081318"/>
          </a:solidFill>
          <a:ln cap="flat" cmpd="sng" w="9525">
            <a:solidFill>
              <a:srgbClr val="08131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